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FCC55E-2C7C-4D67-8AEB-50F38E48AE3B}" v="169" dt="2025-09-25T06:13:26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3AA63-5706-67C2-B815-B560F3C52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D7A76D-9A31-BD55-B5CF-2504688C9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A9490-F130-A005-509F-B796679A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822E-940C-4961-A2C9-581889AAFAAE}" type="datetimeFigureOut">
              <a:rPr lang="en-IN" smtClean="0"/>
              <a:t>10-10-2025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356DF-CB8F-6906-7672-E60F3F06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81CAE-5320-BB68-9D89-FD16CF64E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933E-DAEA-4E0F-87F3-5B11E541BB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964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EF9F8-5736-925E-EC20-AAD3FAC23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5A48D3-67D2-72B9-62F5-48840AC2A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69B74-18A2-4215-555C-EECA80E2A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822E-940C-4961-A2C9-581889AAFAAE}" type="datetimeFigureOut">
              <a:rPr lang="en-IN" smtClean="0"/>
              <a:t>10-10-2025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520C6-C90F-3297-E563-67F5E905D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7D59F-9349-F156-CABA-7037F348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933E-DAEA-4E0F-87F3-5B11E541BB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873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A3E363-26EE-A619-9CDB-B9486A101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39380-30A1-5BDD-62B4-0E5BE2028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B291D-AB4E-9E90-33A4-950E09813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822E-940C-4961-A2C9-581889AAFAAE}" type="datetimeFigureOut">
              <a:rPr lang="en-IN" smtClean="0"/>
              <a:t>10-10-2025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8EDB7-B24A-2EC4-572A-806B11D3E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1A0C3-1B17-74A4-0301-6337CF3B5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933E-DAEA-4E0F-87F3-5B11E541BB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8299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419E-27C2-9590-0218-B0729462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19A0-844F-2FE5-469D-461AE9DF5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45274-A346-3A20-F22C-E33D839D2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822E-940C-4961-A2C9-581889AAFAAE}" type="datetimeFigureOut">
              <a:rPr lang="en-IN" smtClean="0"/>
              <a:t>10-10-2025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50448-47DE-F194-7A81-0D4592D28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D1CA3-22AA-A782-AF48-B2A1F63EB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933E-DAEA-4E0F-87F3-5B11E541BB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475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3574B-749A-B10E-3416-4CC886C3C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EA1A0-6B19-36BF-1E5F-2CD530CE7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67153-C7C0-ED45-A955-4D8FF87A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822E-940C-4961-A2C9-581889AAFAAE}" type="datetimeFigureOut">
              <a:rPr lang="en-IN" smtClean="0"/>
              <a:t>10-10-2025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2AB93-D772-70EB-2B59-9CBAA57C1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0CF38-BFB6-735E-9C74-5168D693E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933E-DAEA-4E0F-87F3-5B11E541BB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04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B0105-7462-B39E-6AE8-88D36362F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470E3-A54A-FBC9-16CD-25B0134A0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E8AA8-E7E0-53A2-B244-DF0B88DCC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B9669-2B1F-635F-0CE8-0034B6EEB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822E-940C-4961-A2C9-581889AAFAAE}" type="datetimeFigureOut">
              <a:rPr lang="en-IN" smtClean="0"/>
              <a:t>10-10-2025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C4548-6CD1-A2DC-F9CE-BB0E6EAA3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69CAF-4A34-D742-A697-AF93BDC2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933E-DAEA-4E0F-87F3-5B11E541BB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710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A6FE8-17B1-9E87-41EE-FE65E3205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B7D21-4826-3EFB-8AC7-EC45D20D7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BCE61-727C-4417-E928-634C67003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CCF155-6E2A-4F6E-B9D7-572DFF8859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E97568-65A9-2D0D-FD16-5FB97FF80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B2C80A-9A88-C415-B033-76D33C76C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822E-940C-4961-A2C9-581889AAFAAE}" type="datetimeFigureOut">
              <a:rPr lang="en-IN" smtClean="0"/>
              <a:t>10-10-2025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179D4E-D293-D388-4B1A-E74BF03B1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6E374C-6C8F-6A7E-2C2B-3E1EFF737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933E-DAEA-4E0F-87F3-5B11E541BB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258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029EE-E596-3C41-A58B-85D24BA9B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78AD0B-7DA3-1C17-11C8-49D60E344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822E-940C-4961-A2C9-581889AAFAAE}" type="datetimeFigureOut">
              <a:rPr lang="en-IN" smtClean="0"/>
              <a:t>10-10-2025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2C5F54-06E6-F58D-506E-58AFA9CD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C794E-BD7A-F39F-94B6-68138380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933E-DAEA-4E0F-87F3-5B11E541BB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188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0F8D6F-0067-B4FA-CA2D-FA0D12B31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822E-940C-4961-A2C9-581889AAFAAE}" type="datetimeFigureOut">
              <a:rPr lang="en-IN" smtClean="0"/>
              <a:t>10-10-2025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B166BB-196D-B2EA-550C-53B1EAD4A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DE2D2-7522-4C43-E099-87405B7E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933E-DAEA-4E0F-87F3-5B11E541BB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496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ADFA5-79D0-437F-9A5E-EF5FB3195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290C2-C83B-014F-3255-73319B202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00E97-6C9F-1B77-0637-C90637EA3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3E427-F5D6-E3C8-AE15-650BB8658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822E-940C-4961-A2C9-581889AAFAAE}" type="datetimeFigureOut">
              <a:rPr lang="en-IN" smtClean="0"/>
              <a:t>10-10-2025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6FE7E3-BD1C-BB7E-E401-17FA989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525DD-1D69-4578-2755-AA6543C7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933E-DAEA-4E0F-87F3-5B11E541BB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812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81B0-AFEF-2862-31FA-18E16C588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EF76D2-E208-7103-4929-DDD80D4EE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E9529-28B3-FB41-B421-0E95EEE57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3258B-6E2D-5B14-B03C-992F5F9B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822E-940C-4961-A2C9-581889AAFAAE}" type="datetimeFigureOut">
              <a:rPr lang="en-IN" smtClean="0"/>
              <a:t>10-10-2025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CEDA0-2396-8595-D4BF-60CACBCAD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0BC3B-1497-FF46-0300-75C11DD6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933E-DAEA-4E0F-87F3-5B11E541BB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14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3ACD9-E5DF-1E17-CD85-0EECF9131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4C458-9248-922E-6148-5808892A6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2E353-2D7F-1338-1CE3-418737A2A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23822E-940C-4961-A2C9-581889AAFAAE}" type="datetimeFigureOut">
              <a:rPr lang="en-IN" smtClean="0"/>
              <a:t>10-10-2025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717AD-A571-CE73-CCF4-25EABDC83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6CD9E-D86F-B0DF-1A5C-E2DEC73B9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50933E-DAEA-4E0F-87F3-5B11E541BB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862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41DEA4F-0C43-43A0-B4F2-659A9FD66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5A948FE-74B0-0116-183D-6E551BE3D7F9}"/>
              </a:ext>
            </a:extLst>
          </p:cNvPr>
          <p:cNvSpPr/>
          <p:nvPr/>
        </p:nvSpPr>
        <p:spPr>
          <a:xfrm>
            <a:off x="167557" y="4572126"/>
            <a:ext cx="1684020" cy="20345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To register, you must click "Join and Respond," which will direct you to the Coupa Supplier Portal.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E4732D8-8CE7-F768-9BCF-CB03079E5CC6}"/>
              </a:ext>
            </a:extLst>
          </p:cNvPr>
          <p:cNvCxnSpPr/>
          <p:nvPr/>
        </p:nvCxnSpPr>
        <p:spPr>
          <a:xfrm flipH="1" flipV="1">
            <a:off x="1843957" y="5745606"/>
            <a:ext cx="594360" cy="4343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57CA2666-3AE6-0D95-6264-01850AC81C5F}"/>
              </a:ext>
            </a:extLst>
          </p:cNvPr>
          <p:cNvSpPr/>
          <p:nvPr/>
        </p:nvSpPr>
        <p:spPr>
          <a:xfrm>
            <a:off x="10407132" y="2374965"/>
            <a:ext cx="1784868" cy="326916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As a supplier, you may receive this email to the email ID listed / Provided under primary contact details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177D53B5-976B-A314-57AE-165EA2392D2A}"/>
              </a:ext>
            </a:extLst>
          </p:cNvPr>
          <p:cNvSpPr/>
          <p:nvPr/>
        </p:nvSpPr>
        <p:spPr>
          <a:xfrm>
            <a:off x="9812772" y="1847461"/>
            <a:ext cx="594360" cy="4935893"/>
          </a:xfrm>
          <a:prstGeom prst="rightBrace">
            <a:avLst>
              <a:gd name="adj1" fmla="val 103070"/>
              <a:gd name="adj2" fmla="val 43042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9017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D85A53-F0A7-55D0-50E6-3F34E7116E3F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After completing the above information, you will be directed to the page below, where you can indicate if you would want payment by cheque. </a:t>
            </a:r>
            <a:br>
              <a:rPr lang="en-IN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IN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Simply select "do not accept cheque payment" and then "Save and Next" if you do not wish to accept cheque payments.</a:t>
            </a:r>
            <a:endParaRPr lang="en-IN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0F8C3A-4596-E4E7-9CEC-8E4E82400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4" b="4770"/>
          <a:stretch/>
        </p:blipFill>
        <p:spPr bwMode="auto">
          <a:xfrm>
            <a:off x="18662" y="401217"/>
            <a:ext cx="8481526" cy="32657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ACA0A77-21C0-6E48-A2AD-37E818D13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2" y="3741577"/>
            <a:ext cx="8425546" cy="311642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899340A-0306-2977-E421-6261A3FFBA42}"/>
              </a:ext>
            </a:extLst>
          </p:cNvPr>
          <p:cNvCxnSpPr>
            <a:cxnSpLocks/>
          </p:cNvCxnSpPr>
          <p:nvPr/>
        </p:nvCxnSpPr>
        <p:spPr>
          <a:xfrm flipV="1">
            <a:off x="8313576" y="1926188"/>
            <a:ext cx="1819469" cy="2002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E9F70046-5392-B151-72E1-DE80AF7E7427}"/>
              </a:ext>
            </a:extLst>
          </p:cNvPr>
          <p:cNvSpPr/>
          <p:nvPr/>
        </p:nvSpPr>
        <p:spPr>
          <a:xfrm>
            <a:off x="8880411" y="562208"/>
            <a:ext cx="3215640" cy="13639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Please fill out this form if you would like to be paid only by cheque; otherwise, you can disregard it.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89CD2B6-A1DA-B561-42BC-B38B84C161CD}"/>
              </a:ext>
            </a:extLst>
          </p:cNvPr>
          <p:cNvSpPr/>
          <p:nvPr/>
        </p:nvSpPr>
        <p:spPr>
          <a:xfrm>
            <a:off x="3680460" y="5951220"/>
            <a:ext cx="2415540" cy="9067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Please tick this check box and click on “Save and Next”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5EE993-AA8E-7C5B-6FCA-6169C0601ADC}"/>
              </a:ext>
            </a:extLst>
          </p:cNvPr>
          <p:cNvCxnSpPr>
            <a:cxnSpLocks/>
          </p:cNvCxnSpPr>
          <p:nvPr/>
        </p:nvCxnSpPr>
        <p:spPr>
          <a:xfrm>
            <a:off x="494522" y="6316824"/>
            <a:ext cx="3185938" cy="2146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1D5BC2B-E1E3-08C1-9AE3-566A34E829C8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6531429"/>
            <a:ext cx="629427" cy="1679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544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6FF68D1-FA9A-2636-63A2-13BF4DA40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1138"/>
            <a:ext cx="12192000" cy="6577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AFAA04-C95D-7828-3F76-4E37C14990AD}"/>
              </a:ext>
            </a:extLst>
          </p:cNvPr>
          <p:cNvSpPr txBox="1"/>
          <p:nvPr/>
        </p:nvSpPr>
        <p:spPr>
          <a:xfrm>
            <a:off x="0" y="9528"/>
            <a:ext cx="1219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After Bank information updated, it will take you to External vendor form (Form#2) available under </a:t>
            </a:r>
            <a:r>
              <a:rPr lang="en-IN" sz="11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Business profile </a:t>
            </a:r>
            <a:r>
              <a:rPr lang="en-IN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&amp;</a:t>
            </a:r>
            <a:r>
              <a:rPr lang="en-IN" sz="11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Information Request. </a:t>
            </a:r>
            <a:r>
              <a:rPr lang="en-IN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click on Form#2</a:t>
            </a:r>
            <a:endParaRPr lang="en-IN" sz="11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4FFF01D-A296-8C85-8A1F-9348861D0EDA}"/>
              </a:ext>
            </a:extLst>
          </p:cNvPr>
          <p:cNvCxnSpPr>
            <a:cxnSpLocks/>
          </p:cNvCxnSpPr>
          <p:nvPr/>
        </p:nvCxnSpPr>
        <p:spPr>
          <a:xfrm flipV="1">
            <a:off x="3321698" y="253027"/>
            <a:ext cx="3128865" cy="8392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CBD32A4-4957-4D29-493E-2DA9573766AC}"/>
              </a:ext>
            </a:extLst>
          </p:cNvPr>
          <p:cNvCxnSpPr>
            <a:cxnSpLocks/>
          </p:cNvCxnSpPr>
          <p:nvPr/>
        </p:nvCxnSpPr>
        <p:spPr>
          <a:xfrm flipV="1">
            <a:off x="7529804" y="140333"/>
            <a:ext cx="242596" cy="15485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CBBDED-B385-918F-D6C9-EF5FB85B2697}"/>
              </a:ext>
            </a:extLst>
          </p:cNvPr>
          <p:cNvCxnSpPr/>
          <p:nvPr/>
        </p:nvCxnSpPr>
        <p:spPr>
          <a:xfrm flipV="1">
            <a:off x="3285464" y="3678439"/>
            <a:ext cx="861060" cy="16306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9DFFA35-D726-3366-D9DA-6498EAE0616B}"/>
              </a:ext>
            </a:extLst>
          </p:cNvPr>
          <p:cNvSpPr/>
          <p:nvPr/>
        </p:nvSpPr>
        <p:spPr>
          <a:xfrm>
            <a:off x="3742664" y="3023119"/>
            <a:ext cx="1021080" cy="6477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Form#2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3B6D9E-F060-47D2-D46B-09BDB51096A0}"/>
              </a:ext>
            </a:extLst>
          </p:cNvPr>
          <p:cNvCxnSpPr>
            <a:cxnSpLocks/>
          </p:cNvCxnSpPr>
          <p:nvPr/>
        </p:nvCxnSpPr>
        <p:spPr>
          <a:xfrm flipH="1">
            <a:off x="8767665" y="3097763"/>
            <a:ext cx="497633" cy="573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9C9C1B3F-95E3-C702-523A-E33DF9A927FC}"/>
              </a:ext>
            </a:extLst>
          </p:cNvPr>
          <p:cNvSpPr/>
          <p:nvPr/>
        </p:nvSpPr>
        <p:spPr>
          <a:xfrm>
            <a:off x="5841585" y="3360965"/>
            <a:ext cx="2926080" cy="7315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Make sure the customer is Nutanix</a:t>
            </a:r>
          </a:p>
        </p:txBody>
      </p:sp>
    </p:spTree>
    <p:extLst>
      <p:ext uri="{BB962C8B-B14F-4D97-AF65-F5344CB8AC3E}">
        <p14:creationId xmlns:p14="http://schemas.microsoft.com/office/powerpoint/2010/main" val="3652293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09C272F-91D4-DCC7-E7E2-5EBEEA959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66514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A881029-9425-7B52-9CA2-9F2A2AE8EAD6}"/>
              </a:ext>
            </a:extLst>
          </p:cNvPr>
          <p:cNvSpPr/>
          <p:nvPr/>
        </p:nvSpPr>
        <p:spPr>
          <a:xfrm>
            <a:off x="6799062" y="71923"/>
            <a:ext cx="2606040" cy="7239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Fill you company’s Legal Name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F46DC31-A0D9-0805-5C1A-A5201686BA55}"/>
              </a:ext>
            </a:extLst>
          </p:cNvPr>
          <p:cNvCxnSpPr>
            <a:cxnSpLocks/>
          </p:cNvCxnSpPr>
          <p:nvPr/>
        </p:nvCxnSpPr>
        <p:spPr>
          <a:xfrm flipV="1">
            <a:off x="4478694" y="522514"/>
            <a:ext cx="2320368" cy="746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D8F62A-337C-89FF-FABB-98D83C3002B7}"/>
              </a:ext>
            </a:extLst>
          </p:cNvPr>
          <p:cNvCxnSpPr>
            <a:cxnSpLocks/>
          </p:cNvCxnSpPr>
          <p:nvPr/>
        </p:nvCxnSpPr>
        <p:spPr>
          <a:xfrm flipV="1">
            <a:off x="4478694" y="1556721"/>
            <a:ext cx="2030341" cy="668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83CAFBE-1D86-BCCD-FAAA-B401CC43BC10}"/>
              </a:ext>
            </a:extLst>
          </p:cNvPr>
          <p:cNvSpPr/>
          <p:nvPr/>
        </p:nvSpPr>
        <p:spPr>
          <a:xfrm>
            <a:off x="6577615" y="867746"/>
            <a:ext cx="3261360" cy="12268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If your business has a distinct DBA (display name), please fill it out; if not, you can continue using the same legal name.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FB10FD-7C9E-281D-B5FB-D86003FF1CE7}"/>
              </a:ext>
            </a:extLst>
          </p:cNvPr>
          <p:cNvCxnSpPr>
            <a:cxnSpLocks/>
          </p:cNvCxnSpPr>
          <p:nvPr/>
        </p:nvCxnSpPr>
        <p:spPr>
          <a:xfrm flipV="1">
            <a:off x="4452024" y="2583089"/>
            <a:ext cx="343911" cy="1321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CBE38CF-627B-757C-3744-FE12AEE136E2}"/>
              </a:ext>
            </a:extLst>
          </p:cNvPr>
          <p:cNvSpPr/>
          <p:nvPr/>
        </p:nvSpPr>
        <p:spPr>
          <a:xfrm>
            <a:off x="4624485" y="1892713"/>
            <a:ext cx="2926080" cy="9448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This may populate automatically. If not, you can select the relevant commodity that you supply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70A4D0-A106-59E4-831A-229651C45C16}"/>
              </a:ext>
            </a:extLst>
          </p:cNvPr>
          <p:cNvCxnSpPr>
            <a:cxnSpLocks/>
          </p:cNvCxnSpPr>
          <p:nvPr/>
        </p:nvCxnSpPr>
        <p:spPr>
          <a:xfrm flipV="1">
            <a:off x="4478694" y="3980750"/>
            <a:ext cx="2430858" cy="2258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AFDAD66C-41EA-19BF-DC04-985AB6DBB416}"/>
              </a:ext>
            </a:extLst>
          </p:cNvPr>
          <p:cNvSpPr/>
          <p:nvPr/>
        </p:nvSpPr>
        <p:spPr>
          <a:xfrm>
            <a:off x="6909552" y="3390120"/>
            <a:ext cx="2385060" cy="10210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Choose your company type from the drop-down menu.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832C923-8248-DCA1-F78D-1190AD0B79BB}"/>
              </a:ext>
            </a:extLst>
          </p:cNvPr>
          <p:cNvCxnSpPr/>
          <p:nvPr/>
        </p:nvCxnSpPr>
        <p:spPr>
          <a:xfrm flipV="1">
            <a:off x="3061452" y="4968044"/>
            <a:ext cx="2514600" cy="2552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07335FBC-25FF-1BBA-6370-C28C03891BD3}"/>
              </a:ext>
            </a:extLst>
          </p:cNvPr>
          <p:cNvSpPr/>
          <p:nvPr/>
        </p:nvSpPr>
        <p:spPr>
          <a:xfrm>
            <a:off x="5614152" y="4594664"/>
            <a:ext cx="2369820" cy="5638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Please select Yes/No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BC0FD23-F034-C67A-08F3-30E1A9A44926}"/>
              </a:ext>
            </a:extLst>
          </p:cNvPr>
          <p:cNvCxnSpPr>
            <a:cxnSpLocks/>
          </p:cNvCxnSpPr>
          <p:nvPr/>
        </p:nvCxnSpPr>
        <p:spPr>
          <a:xfrm flipV="1">
            <a:off x="2985796" y="5975662"/>
            <a:ext cx="2654559" cy="3505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557C77C7-7887-B46F-AED7-D89062B96130}"/>
              </a:ext>
            </a:extLst>
          </p:cNvPr>
          <p:cNvSpPr/>
          <p:nvPr/>
        </p:nvSpPr>
        <p:spPr>
          <a:xfrm>
            <a:off x="5647975" y="5571802"/>
            <a:ext cx="4191000" cy="7543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If your firm is working with our Nutanix US entity, you can choose Yes; if not, choose No.</a:t>
            </a:r>
          </a:p>
        </p:txBody>
      </p:sp>
    </p:spTree>
    <p:extLst>
      <p:ext uri="{BB962C8B-B14F-4D97-AF65-F5344CB8AC3E}">
        <p14:creationId xmlns:p14="http://schemas.microsoft.com/office/powerpoint/2010/main" val="1627133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49F504C-3497-CD01-302F-F25F11A8F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0813" cy="6148814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EA0A95A1-CB21-050E-2AAC-492FF75F8892}"/>
              </a:ext>
            </a:extLst>
          </p:cNvPr>
          <p:cNvSpPr/>
          <p:nvPr/>
        </p:nvSpPr>
        <p:spPr>
          <a:xfrm>
            <a:off x="7581900" y="709186"/>
            <a:ext cx="4610100" cy="1668780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Please include the tax registration information for your business.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01C33A-3D39-FFD5-612B-8197012E061C}"/>
              </a:ext>
            </a:extLst>
          </p:cNvPr>
          <p:cNvCxnSpPr>
            <a:cxnSpLocks/>
          </p:cNvCxnSpPr>
          <p:nvPr/>
        </p:nvCxnSpPr>
        <p:spPr>
          <a:xfrm>
            <a:off x="3994616" y="3678282"/>
            <a:ext cx="185956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A01338D0-B926-2B54-A4D6-FF6C5777A281}"/>
              </a:ext>
            </a:extLst>
          </p:cNvPr>
          <p:cNvSpPr/>
          <p:nvPr/>
        </p:nvSpPr>
        <p:spPr>
          <a:xfrm>
            <a:off x="5854182" y="3217272"/>
            <a:ext cx="2095500" cy="8153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Fill your tax registration Country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D0AC4B-21EF-F8A3-9A12-635A1BA7075B}"/>
              </a:ext>
            </a:extLst>
          </p:cNvPr>
          <p:cNvCxnSpPr>
            <a:cxnSpLocks/>
          </p:cNvCxnSpPr>
          <p:nvPr/>
        </p:nvCxnSpPr>
        <p:spPr>
          <a:xfrm>
            <a:off x="3994616" y="4820203"/>
            <a:ext cx="1333500" cy="970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AEAA63A-A5F4-83BC-6314-8B42DBBEAE6B}"/>
              </a:ext>
            </a:extLst>
          </p:cNvPr>
          <p:cNvSpPr/>
          <p:nvPr/>
        </p:nvSpPr>
        <p:spPr>
          <a:xfrm>
            <a:off x="5328116" y="4343952"/>
            <a:ext cx="2301240" cy="95583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Please fill your TAX / GST ID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a typeface="Aptos" panose="020B0004020202020204" pitchFamily="34" charset="0"/>
                <a:cs typeface="Times New Roman" panose="02020603050405020304" pitchFamily="18" charset="0"/>
              </a:rPr>
              <a:t>This may populate automatically</a:t>
            </a:r>
            <a:endParaRPr lang="en-IN" sz="11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647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F2B5228-CFFE-2CBA-50BF-FCE1F770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77154" cy="3429000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046595A-679B-24B7-B949-A245D166B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8999"/>
            <a:ext cx="8077154" cy="342899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9FF286E-8131-F782-0A6C-940417072636}"/>
              </a:ext>
            </a:extLst>
          </p:cNvPr>
          <p:cNvSpPr/>
          <p:nvPr/>
        </p:nvSpPr>
        <p:spPr>
          <a:xfrm>
            <a:off x="6354146" y="905070"/>
            <a:ext cx="2724539" cy="138575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Please provide the insurance information for your business. You can disregard it if you don't have these insurance data.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8520CC48-B54E-2045-E3CD-06367C313724}"/>
              </a:ext>
            </a:extLst>
          </p:cNvPr>
          <p:cNvSpPr/>
          <p:nvPr/>
        </p:nvSpPr>
        <p:spPr>
          <a:xfrm>
            <a:off x="5215812" y="326569"/>
            <a:ext cx="1063690" cy="2845839"/>
          </a:xfrm>
          <a:prstGeom prst="rightBrace">
            <a:avLst>
              <a:gd name="adj1" fmla="val 117298"/>
              <a:gd name="adj2" fmla="val 45297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0D806EF-305C-A716-2DFD-2E0370565B56}"/>
              </a:ext>
            </a:extLst>
          </p:cNvPr>
          <p:cNvSpPr/>
          <p:nvPr/>
        </p:nvSpPr>
        <p:spPr>
          <a:xfrm>
            <a:off x="6487885" y="4407160"/>
            <a:ext cx="2724539" cy="138575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Please enter the legal services information for your business. You can disregard it if you don't have this information.</a:t>
            </a:r>
            <a:endParaRPr lang="en-IN" sz="11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E165C06-D453-A144-F6F3-58CA2853511F}"/>
              </a:ext>
            </a:extLst>
          </p:cNvPr>
          <p:cNvSpPr/>
          <p:nvPr/>
        </p:nvSpPr>
        <p:spPr>
          <a:xfrm>
            <a:off x="5349551" y="3828659"/>
            <a:ext cx="1063690" cy="2845839"/>
          </a:xfrm>
          <a:prstGeom prst="rightBrace">
            <a:avLst>
              <a:gd name="adj1" fmla="val 117298"/>
              <a:gd name="adj2" fmla="val 45297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0087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7CC4769-1E80-E5EE-EF0A-9385280BC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4669" cy="3247053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6EA8EA2-032D-2E97-7864-042714100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30988"/>
            <a:ext cx="9134669" cy="3427012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7A4A3740-C4FF-9196-0ED1-6F20F535BE7C}"/>
              </a:ext>
            </a:extLst>
          </p:cNvPr>
          <p:cNvSpPr/>
          <p:nvPr/>
        </p:nvSpPr>
        <p:spPr>
          <a:xfrm>
            <a:off x="8677118" y="41314"/>
            <a:ext cx="3438680" cy="1879223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Please enter the primary address details for your business.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1FA9370-28B6-1770-5BCB-46B005C13505}"/>
              </a:ext>
            </a:extLst>
          </p:cNvPr>
          <p:cNvCxnSpPr>
            <a:cxnSpLocks/>
          </p:cNvCxnSpPr>
          <p:nvPr/>
        </p:nvCxnSpPr>
        <p:spPr>
          <a:xfrm flipV="1">
            <a:off x="3034082" y="839755"/>
            <a:ext cx="1668313" cy="3016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D9AADB6-F51A-95FC-D54F-B39833FC4EAF}"/>
              </a:ext>
            </a:extLst>
          </p:cNvPr>
          <p:cNvSpPr/>
          <p:nvPr/>
        </p:nvSpPr>
        <p:spPr>
          <a:xfrm>
            <a:off x="4702395" y="227032"/>
            <a:ext cx="2430780" cy="914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Choose the relevant options available (HQ, Branch etc)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D3A1EC1-6FC5-1FD3-086E-FC73C683909F}"/>
              </a:ext>
            </a:extLst>
          </p:cNvPr>
          <p:cNvCxnSpPr>
            <a:cxnSpLocks/>
          </p:cNvCxnSpPr>
          <p:nvPr/>
        </p:nvCxnSpPr>
        <p:spPr>
          <a:xfrm flipV="1">
            <a:off x="4058816" y="1632857"/>
            <a:ext cx="1960983" cy="2052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9484365C-FD3E-2D7D-8235-0E559C639EB3}"/>
              </a:ext>
            </a:extLst>
          </p:cNvPr>
          <p:cNvSpPr/>
          <p:nvPr/>
        </p:nvSpPr>
        <p:spPr>
          <a:xfrm>
            <a:off x="6095999" y="1167162"/>
            <a:ext cx="1960983" cy="9220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Select Country from the drop-down menu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EB2C005-13FB-8D58-3BB2-72FCA8032B81}"/>
              </a:ext>
            </a:extLst>
          </p:cNvPr>
          <p:cNvCxnSpPr>
            <a:cxnSpLocks/>
          </p:cNvCxnSpPr>
          <p:nvPr/>
        </p:nvCxnSpPr>
        <p:spPr>
          <a:xfrm flipV="1">
            <a:off x="3873215" y="2329556"/>
            <a:ext cx="1027844" cy="2052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CE130B92-2EB3-EA5E-FA3C-BF41EEC5B4A1}"/>
              </a:ext>
            </a:extLst>
          </p:cNvPr>
          <p:cNvSpPr/>
          <p:nvPr/>
        </p:nvSpPr>
        <p:spPr>
          <a:xfrm>
            <a:off x="4901059" y="1933529"/>
            <a:ext cx="1589859" cy="7162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Select State from the drop-down menu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DC371A6-5861-8008-29E6-DA84CB213229}"/>
              </a:ext>
            </a:extLst>
          </p:cNvPr>
          <p:cNvCxnSpPr>
            <a:cxnSpLocks/>
          </p:cNvCxnSpPr>
          <p:nvPr/>
        </p:nvCxnSpPr>
        <p:spPr>
          <a:xfrm>
            <a:off x="4058816" y="3060610"/>
            <a:ext cx="18543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737571A-BE85-C2A7-0298-C4E64BAD29F8}"/>
              </a:ext>
            </a:extLst>
          </p:cNvPr>
          <p:cNvSpPr/>
          <p:nvPr/>
        </p:nvSpPr>
        <p:spPr>
          <a:xfrm>
            <a:off x="5913198" y="2534830"/>
            <a:ext cx="3124200" cy="10058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Verify the state code, which can appear immediately following state selection.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55689B5-A605-2C67-33B1-2BAEA9A2050B}"/>
              </a:ext>
            </a:extLst>
          </p:cNvPr>
          <p:cNvSpPr/>
          <p:nvPr/>
        </p:nvSpPr>
        <p:spPr>
          <a:xfrm>
            <a:off x="4382627" y="3342633"/>
            <a:ext cx="1934197" cy="79933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You may add your address name (Not mandatory)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F5037FB-0D75-15F0-79C0-0A9B2E80EA51}"/>
              </a:ext>
            </a:extLst>
          </p:cNvPr>
          <p:cNvCxnSpPr>
            <a:cxnSpLocks/>
          </p:cNvCxnSpPr>
          <p:nvPr/>
        </p:nvCxnSpPr>
        <p:spPr>
          <a:xfrm>
            <a:off x="3868238" y="3753669"/>
            <a:ext cx="5143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1633A05D-7C1E-A001-5BA1-E630D6F83066}"/>
              </a:ext>
            </a:extLst>
          </p:cNvPr>
          <p:cNvSpPr/>
          <p:nvPr/>
        </p:nvSpPr>
        <p:spPr>
          <a:xfrm>
            <a:off x="6490918" y="3928941"/>
            <a:ext cx="1795364" cy="6172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Add Street Address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BDC9E03-8556-C6C8-8D72-66C9F18256B9}"/>
              </a:ext>
            </a:extLst>
          </p:cNvPr>
          <p:cNvCxnSpPr>
            <a:cxnSpLocks/>
          </p:cNvCxnSpPr>
          <p:nvPr/>
        </p:nvCxnSpPr>
        <p:spPr>
          <a:xfrm flipV="1">
            <a:off x="3889154" y="4346235"/>
            <a:ext cx="2601764" cy="2197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Right Brace 29">
            <a:extLst>
              <a:ext uri="{FF2B5EF4-FFF2-40B4-BE49-F238E27FC236}">
                <a16:creationId xmlns:a16="http://schemas.microsoft.com/office/drawing/2014/main" id="{D669C0EA-4B2D-A64E-38A8-87205FA141E3}"/>
              </a:ext>
            </a:extLst>
          </p:cNvPr>
          <p:cNvSpPr/>
          <p:nvPr/>
        </p:nvSpPr>
        <p:spPr>
          <a:xfrm>
            <a:off x="4218486" y="4983255"/>
            <a:ext cx="922681" cy="1781439"/>
          </a:xfrm>
          <a:prstGeom prst="rightBrace">
            <a:avLst>
              <a:gd name="adj1" fmla="val 18285"/>
              <a:gd name="adj2" fmla="val 49945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AE5617-15AE-AC66-6A26-9610AE615F87}"/>
              </a:ext>
            </a:extLst>
          </p:cNvPr>
          <p:cNvSpPr/>
          <p:nvPr/>
        </p:nvSpPr>
        <p:spPr>
          <a:xfrm>
            <a:off x="5190036" y="5337954"/>
            <a:ext cx="3280565" cy="10720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You may add Address 2, 3, 4 if it is available, else ignore it.</a:t>
            </a:r>
          </a:p>
        </p:txBody>
      </p:sp>
    </p:spTree>
    <p:extLst>
      <p:ext uri="{BB962C8B-B14F-4D97-AF65-F5344CB8AC3E}">
        <p14:creationId xmlns:p14="http://schemas.microsoft.com/office/powerpoint/2010/main" val="544035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rectangles on a white background&#10;&#10;AI-generated content may be incorrect.">
            <a:extLst>
              <a:ext uri="{FF2B5EF4-FFF2-40B4-BE49-F238E27FC236}">
                <a16:creationId xmlns:a16="http://schemas.microsoft.com/office/drawing/2014/main" id="{B7B7A503-08D3-97FB-49C9-48289AF5A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40555" cy="2304661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D1810A7-5910-358A-E634-8F2CABC12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04660"/>
            <a:ext cx="9088016" cy="455333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1EC2D41-9A4A-C0E5-3D40-02FC38F0F945}"/>
              </a:ext>
            </a:extLst>
          </p:cNvPr>
          <p:cNvCxnSpPr>
            <a:cxnSpLocks/>
          </p:cNvCxnSpPr>
          <p:nvPr/>
        </p:nvCxnSpPr>
        <p:spPr>
          <a:xfrm flipV="1">
            <a:off x="3096752" y="419878"/>
            <a:ext cx="1372611" cy="1090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6EDA07AB-8131-6881-CD35-4B4D01DBAB55}"/>
              </a:ext>
            </a:extLst>
          </p:cNvPr>
          <p:cNvSpPr/>
          <p:nvPr/>
        </p:nvSpPr>
        <p:spPr>
          <a:xfrm>
            <a:off x="4536932" y="0"/>
            <a:ext cx="1889760" cy="70866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Please fill City name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8D21E73-2201-AA3C-596F-FDC91A633EA2}"/>
              </a:ext>
            </a:extLst>
          </p:cNvPr>
          <p:cNvCxnSpPr/>
          <p:nvPr/>
        </p:nvCxnSpPr>
        <p:spPr>
          <a:xfrm flipV="1">
            <a:off x="3068760" y="1142487"/>
            <a:ext cx="1623060" cy="1257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7C49CD82-05DF-4635-1E4A-A892A9E51200}"/>
              </a:ext>
            </a:extLst>
          </p:cNvPr>
          <p:cNvSpPr/>
          <p:nvPr/>
        </p:nvSpPr>
        <p:spPr>
          <a:xfrm>
            <a:off x="4729920" y="839755"/>
            <a:ext cx="1554480" cy="57705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Fill Postal code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16CA3D-CDDB-535F-9790-D0A81148A761}"/>
              </a:ext>
            </a:extLst>
          </p:cNvPr>
          <p:cNvCxnSpPr>
            <a:cxnSpLocks/>
          </p:cNvCxnSpPr>
          <p:nvPr/>
        </p:nvCxnSpPr>
        <p:spPr>
          <a:xfrm>
            <a:off x="3096752" y="1881749"/>
            <a:ext cx="1707658" cy="1908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871921B5-DE80-CE36-C248-906143C87487}"/>
              </a:ext>
            </a:extLst>
          </p:cNvPr>
          <p:cNvSpPr/>
          <p:nvPr/>
        </p:nvSpPr>
        <p:spPr>
          <a:xfrm>
            <a:off x="4819650" y="1498603"/>
            <a:ext cx="2552700" cy="10210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Please enter the location code. If it isn't available, you can disregard it.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013EE8-6A77-0D9C-F3AB-13F467A3921C}"/>
              </a:ext>
            </a:extLst>
          </p:cNvPr>
          <p:cNvCxnSpPr>
            <a:cxnSpLocks/>
          </p:cNvCxnSpPr>
          <p:nvPr/>
        </p:nvCxnSpPr>
        <p:spPr>
          <a:xfrm flipV="1">
            <a:off x="3096752" y="3196601"/>
            <a:ext cx="2964958" cy="1232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5F77FAD-4C74-7988-711B-86A711F10E9A}"/>
              </a:ext>
            </a:extLst>
          </p:cNvPr>
          <p:cNvSpPr/>
          <p:nvPr/>
        </p:nvSpPr>
        <p:spPr>
          <a:xfrm>
            <a:off x="6061710" y="2613671"/>
            <a:ext cx="2804160" cy="116586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Please choose the department which is the primary point of contact to Nutanix.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ADEF746-8CC4-E9F5-70AA-F64D4EC136B4}"/>
              </a:ext>
            </a:extLst>
          </p:cNvPr>
          <p:cNvCxnSpPr>
            <a:cxnSpLocks/>
          </p:cNvCxnSpPr>
          <p:nvPr/>
        </p:nvCxnSpPr>
        <p:spPr>
          <a:xfrm flipV="1">
            <a:off x="3895530" y="4290763"/>
            <a:ext cx="1611630" cy="2410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1FAF9BE7-57F1-5607-11CC-80721D0061BC}"/>
              </a:ext>
            </a:extLst>
          </p:cNvPr>
          <p:cNvSpPr/>
          <p:nvPr/>
        </p:nvSpPr>
        <p:spPr>
          <a:xfrm>
            <a:off x="5556534" y="3883093"/>
            <a:ext cx="2575560" cy="8153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Enter the first name of the primary contact.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E1D9C71-CC73-679E-2145-90F0ACD2C210}"/>
              </a:ext>
            </a:extLst>
          </p:cNvPr>
          <p:cNvCxnSpPr>
            <a:cxnSpLocks/>
          </p:cNvCxnSpPr>
          <p:nvPr/>
        </p:nvCxnSpPr>
        <p:spPr>
          <a:xfrm flipV="1">
            <a:off x="3895530" y="5359397"/>
            <a:ext cx="1661004" cy="943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36805A6C-66A2-6FB5-0401-9648D0CBE6EA}"/>
              </a:ext>
            </a:extLst>
          </p:cNvPr>
          <p:cNvSpPr/>
          <p:nvPr/>
        </p:nvSpPr>
        <p:spPr>
          <a:xfrm>
            <a:off x="5556534" y="4926372"/>
            <a:ext cx="2682240" cy="67056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Enter the last name of the primary contact.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5791DBA-8EB2-8868-020F-A6A007369B4B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3914191" y="6361145"/>
            <a:ext cx="1716599" cy="2017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BC884606-5350-9759-8044-90441186A3F7}"/>
              </a:ext>
            </a:extLst>
          </p:cNvPr>
          <p:cNvSpPr/>
          <p:nvPr/>
        </p:nvSpPr>
        <p:spPr>
          <a:xfrm>
            <a:off x="5630790" y="6018245"/>
            <a:ext cx="2796540" cy="685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Enter the primary contact Email ID</a:t>
            </a:r>
          </a:p>
        </p:txBody>
      </p:sp>
    </p:spTree>
    <p:extLst>
      <p:ext uri="{BB962C8B-B14F-4D97-AF65-F5344CB8AC3E}">
        <p14:creationId xmlns:p14="http://schemas.microsoft.com/office/powerpoint/2010/main" val="3107300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black and white text&#10;&#10;AI-generated content may be incorrect.">
            <a:extLst>
              <a:ext uri="{FF2B5EF4-FFF2-40B4-BE49-F238E27FC236}">
                <a16:creationId xmlns:a16="http://schemas.microsoft.com/office/drawing/2014/main" id="{F35A7318-13E6-2E0E-B335-A7F9606B1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447453" cy="2341984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0A31252-44FE-E61F-678D-6644481DD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6" y="2394128"/>
            <a:ext cx="7585789" cy="4516014"/>
          </a:xfrm>
          <a:prstGeom prst="rect">
            <a:avLst/>
          </a:prstGeom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33D3E8EF-B96B-ECAB-0FBB-ED0253633DF1}"/>
              </a:ext>
            </a:extLst>
          </p:cNvPr>
          <p:cNvSpPr/>
          <p:nvPr/>
        </p:nvSpPr>
        <p:spPr>
          <a:xfrm>
            <a:off x="2155372" y="136968"/>
            <a:ext cx="1160962" cy="2068051"/>
          </a:xfrm>
          <a:prstGeom prst="rightBrace">
            <a:avLst>
              <a:gd name="adj1" fmla="val 8333"/>
              <a:gd name="adj2" fmla="val 47808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94539B-8D03-40D9-E0C3-88898CC99DAD}"/>
              </a:ext>
            </a:extLst>
          </p:cNvPr>
          <p:cNvSpPr/>
          <p:nvPr/>
        </p:nvSpPr>
        <p:spPr>
          <a:xfrm>
            <a:off x="3316334" y="561503"/>
            <a:ext cx="3558540" cy="11125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Enter the relevant phone number after selecting the country (only </a:t>
            </a:r>
            <a:r>
              <a:rPr lang="en-IN" sz="1100" b="1" kern="1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numerics</a:t>
            </a: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are permitted; </a:t>
            </a:r>
            <a:r>
              <a:rPr lang="en-IN" sz="1100" b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do not add </a:t>
            </a:r>
            <a:r>
              <a:rPr lang="en-IN" sz="1100" b="1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55B2E7E-888C-F52E-0ED0-17F891AEB818}"/>
              </a:ext>
            </a:extLst>
          </p:cNvPr>
          <p:cNvCxnSpPr>
            <a:cxnSpLocks/>
          </p:cNvCxnSpPr>
          <p:nvPr/>
        </p:nvCxnSpPr>
        <p:spPr>
          <a:xfrm>
            <a:off x="2883159" y="2841531"/>
            <a:ext cx="19333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C3B5B027-2CB8-70B7-B55C-6E67976B8A47}"/>
              </a:ext>
            </a:extLst>
          </p:cNvPr>
          <p:cNvSpPr/>
          <p:nvPr/>
        </p:nvSpPr>
        <p:spPr>
          <a:xfrm>
            <a:off x="4790569" y="1989474"/>
            <a:ext cx="2910840" cy="128016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Enter the PO email address (this is the email address where Nutanix sends you the authorised PO copy).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981902-6175-1B5A-A770-09DEF8EBD498}"/>
              </a:ext>
            </a:extLst>
          </p:cNvPr>
          <p:cNvSpPr/>
          <p:nvPr/>
        </p:nvSpPr>
        <p:spPr>
          <a:xfrm>
            <a:off x="2991627" y="5099024"/>
            <a:ext cx="2522220" cy="6934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Select Currency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0AC5D3C-0C05-E9DB-3138-EC56F1333A11}"/>
              </a:ext>
            </a:extLst>
          </p:cNvPr>
          <p:cNvCxnSpPr/>
          <p:nvPr/>
        </p:nvCxnSpPr>
        <p:spPr>
          <a:xfrm flipV="1">
            <a:off x="2031507" y="5617184"/>
            <a:ext cx="98298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BEA63FDC-0B5B-F7FB-8087-4E551CA19256}"/>
              </a:ext>
            </a:extLst>
          </p:cNvPr>
          <p:cNvSpPr/>
          <p:nvPr/>
        </p:nvSpPr>
        <p:spPr>
          <a:xfrm>
            <a:off x="4379110" y="5772468"/>
            <a:ext cx="3040380" cy="10363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Provide email ID that receives remittance notification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52D15A0-9797-F952-3275-88CF98C88BEA}"/>
              </a:ext>
            </a:extLst>
          </p:cNvPr>
          <p:cNvCxnSpPr>
            <a:cxnSpLocks/>
          </p:cNvCxnSpPr>
          <p:nvPr/>
        </p:nvCxnSpPr>
        <p:spPr>
          <a:xfrm flipV="1">
            <a:off x="2883159" y="6363944"/>
            <a:ext cx="1495951" cy="2387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822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CC4273E-5032-84B4-1B4A-3519889DF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943"/>
          <a:stretch/>
        </p:blipFill>
        <p:spPr bwMode="auto">
          <a:xfrm>
            <a:off x="0" y="0"/>
            <a:ext cx="9697085" cy="1615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D238EA3-1269-1C05-8DC0-D00D676D1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05268"/>
            <a:ext cx="8742784" cy="5452732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160F9630-932C-60ED-80C6-2FC0DF4E66EC}"/>
              </a:ext>
            </a:extLst>
          </p:cNvPr>
          <p:cNvSpPr/>
          <p:nvPr/>
        </p:nvSpPr>
        <p:spPr>
          <a:xfrm>
            <a:off x="8742785" y="1243473"/>
            <a:ext cx="3360420" cy="2255520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100" b="1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Add Remit-to is a mandatory step</a:t>
            </a:r>
            <a:endParaRPr lang="en-IN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42A1C2C-DBB7-D381-0D6B-CDA0BD9BE2A7}"/>
              </a:ext>
            </a:extLst>
          </p:cNvPr>
          <p:cNvCxnSpPr>
            <a:cxnSpLocks/>
          </p:cNvCxnSpPr>
          <p:nvPr/>
        </p:nvCxnSpPr>
        <p:spPr>
          <a:xfrm flipV="1">
            <a:off x="1545460" y="933061"/>
            <a:ext cx="6637487" cy="2266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7638DBB3-FBEE-160E-A5FB-F007229EE567}"/>
              </a:ext>
            </a:extLst>
          </p:cNvPr>
          <p:cNvSpPr/>
          <p:nvPr/>
        </p:nvSpPr>
        <p:spPr>
          <a:xfrm>
            <a:off x="7978775" y="207366"/>
            <a:ext cx="3436620" cy="9220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Please click on add remit to so that it will take you to the page where you already filled these details earlier 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89B6F0D2-2672-509F-FC7C-6F8F906C90FD}"/>
              </a:ext>
            </a:extLst>
          </p:cNvPr>
          <p:cNvSpPr/>
          <p:nvPr/>
        </p:nvSpPr>
        <p:spPr>
          <a:xfrm>
            <a:off x="8083576" y="3083612"/>
            <a:ext cx="777240" cy="2331720"/>
          </a:xfrm>
          <a:prstGeom prst="rightBrace">
            <a:avLst>
              <a:gd name="adj1" fmla="val 53494"/>
              <a:gd name="adj2" fmla="val 51634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6EA6E0-7489-A7D1-2694-57B9A2307093}"/>
              </a:ext>
            </a:extLst>
          </p:cNvPr>
          <p:cNvSpPr/>
          <p:nvPr/>
        </p:nvSpPr>
        <p:spPr>
          <a:xfrm>
            <a:off x="8860816" y="3594152"/>
            <a:ext cx="3048000" cy="15163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All the payment methods (Bank transfer, Cheque, Virtual Card etc.) you added will reflect here. Please choose your preferred one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70783E5-A0E3-F3C4-97EE-2FDE898E732A}"/>
              </a:ext>
            </a:extLst>
          </p:cNvPr>
          <p:cNvSpPr/>
          <p:nvPr/>
        </p:nvSpPr>
        <p:spPr>
          <a:xfrm>
            <a:off x="9224710" y="5415332"/>
            <a:ext cx="2514600" cy="10591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After selecting the payment method, you may click on Add selected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3B3F870-980B-70B9-4FAA-879141371A6D}"/>
              </a:ext>
            </a:extLst>
          </p:cNvPr>
          <p:cNvCxnSpPr>
            <a:cxnSpLocks/>
          </p:cNvCxnSpPr>
          <p:nvPr/>
        </p:nvCxnSpPr>
        <p:spPr>
          <a:xfrm flipV="1">
            <a:off x="8276021" y="6139543"/>
            <a:ext cx="948689" cy="3762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245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B2BC81-C38D-B32E-797C-B1BC34345126}"/>
              </a:ext>
            </a:extLst>
          </p:cNvPr>
          <p:cNvSpPr txBox="1"/>
          <p:nvPr/>
        </p:nvSpPr>
        <p:spPr>
          <a:xfrm>
            <a:off x="0" y="0"/>
            <a:ext cx="12192000" cy="267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021080" algn="l"/>
              </a:tabLst>
            </a:pPr>
            <a:r>
              <a:rPr lang="en-IN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After the Remit to address selected, below screen will reflect. 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20BA042-FC2E-48E0-BEF7-D58504C51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253"/>
            <a:ext cx="5399255" cy="3223410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0A8689A-A481-6984-B2AB-FF8615323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58" y="3429000"/>
            <a:ext cx="6395137" cy="341466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65D2185-A126-1E9F-2A8B-ACBD94516835}"/>
              </a:ext>
            </a:extLst>
          </p:cNvPr>
          <p:cNvSpPr/>
          <p:nvPr/>
        </p:nvSpPr>
        <p:spPr>
          <a:xfrm>
            <a:off x="7957989" y="2956548"/>
            <a:ext cx="2689860" cy="13411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Address information may populate which was filled by you earlier, if not please fill it accordingly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2B34DC69-D815-8495-D1A1-A25949392DC8}"/>
              </a:ext>
            </a:extLst>
          </p:cNvPr>
          <p:cNvSpPr/>
          <p:nvPr/>
        </p:nvSpPr>
        <p:spPr>
          <a:xfrm>
            <a:off x="6752492" y="410547"/>
            <a:ext cx="1197190" cy="6433122"/>
          </a:xfrm>
          <a:prstGeom prst="rightBrace">
            <a:avLst>
              <a:gd name="adj1" fmla="val 110317"/>
              <a:gd name="adj2" fmla="val 50288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5454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FB2C26A-4176-4416-8C5F-3B53192A9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61A59D8-41C7-E188-0864-C1F6116EF505}"/>
              </a:ext>
            </a:extLst>
          </p:cNvPr>
          <p:cNvSpPr/>
          <p:nvPr/>
        </p:nvSpPr>
        <p:spPr>
          <a:xfrm>
            <a:off x="9218644" y="1464906"/>
            <a:ext cx="2360645" cy="115699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Please check your business name</a:t>
            </a:r>
            <a:endParaRPr lang="en-IN" sz="11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4465C57-933E-144C-C63E-C2C34A69FF05}"/>
              </a:ext>
            </a:extLst>
          </p:cNvPr>
          <p:cNvCxnSpPr>
            <a:cxnSpLocks/>
          </p:cNvCxnSpPr>
          <p:nvPr/>
        </p:nvCxnSpPr>
        <p:spPr>
          <a:xfrm flipV="1">
            <a:off x="7483151" y="2323168"/>
            <a:ext cx="1866122" cy="15676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FF515E12-6958-40AE-D19D-5CBC709CE83D}"/>
              </a:ext>
            </a:extLst>
          </p:cNvPr>
          <p:cNvSpPr/>
          <p:nvPr/>
        </p:nvSpPr>
        <p:spPr>
          <a:xfrm>
            <a:off x="9568387" y="3293397"/>
            <a:ext cx="1661160" cy="74676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Your Primary email ID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0372362-8012-E45A-56ED-149B75B2DE8E}"/>
              </a:ext>
            </a:extLst>
          </p:cNvPr>
          <p:cNvCxnSpPr>
            <a:cxnSpLocks/>
          </p:cNvCxnSpPr>
          <p:nvPr/>
        </p:nvCxnSpPr>
        <p:spPr>
          <a:xfrm flipV="1">
            <a:off x="8364738" y="3816220"/>
            <a:ext cx="1236462" cy="9238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6720A83-1942-9E47-F65B-9BD73AED8675}"/>
              </a:ext>
            </a:extLst>
          </p:cNvPr>
          <p:cNvSpPr/>
          <p:nvPr/>
        </p:nvSpPr>
        <p:spPr>
          <a:xfrm>
            <a:off x="802822" y="3532725"/>
            <a:ext cx="1859280" cy="7162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Fill your first name &amp; Last name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45473D-E31F-2992-A95A-5444F229B532}"/>
              </a:ext>
            </a:extLst>
          </p:cNvPr>
          <p:cNvCxnSpPr>
            <a:cxnSpLocks/>
          </p:cNvCxnSpPr>
          <p:nvPr/>
        </p:nvCxnSpPr>
        <p:spPr>
          <a:xfrm flipH="1" flipV="1">
            <a:off x="2276669" y="4229955"/>
            <a:ext cx="1388123" cy="13726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0C7205B-660A-5862-8649-B138B5755F87}"/>
              </a:ext>
            </a:extLst>
          </p:cNvPr>
          <p:cNvSpPr/>
          <p:nvPr/>
        </p:nvSpPr>
        <p:spPr>
          <a:xfrm>
            <a:off x="867592" y="5741670"/>
            <a:ext cx="1729740" cy="9525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Create your Password and confirm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7BFA6BA-DF4A-A7DD-5B27-5FA0E028BBC0}"/>
              </a:ext>
            </a:extLst>
          </p:cNvPr>
          <p:cNvCxnSpPr>
            <a:cxnSpLocks/>
          </p:cNvCxnSpPr>
          <p:nvPr/>
        </p:nvCxnSpPr>
        <p:spPr>
          <a:xfrm flipH="1" flipV="1">
            <a:off x="2597332" y="6299835"/>
            <a:ext cx="1067460" cy="823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721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ACAC1D-68FC-E17B-58E6-317AB3AFFCB0}"/>
              </a:ext>
            </a:extLst>
          </p:cNvPr>
          <p:cNvSpPr txBox="1"/>
          <p:nvPr/>
        </p:nvSpPr>
        <p:spPr>
          <a:xfrm>
            <a:off x="-1554" y="0"/>
            <a:ext cx="12193554" cy="267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021080" algn="l"/>
              </a:tabLst>
            </a:pPr>
            <a:r>
              <a:rPr lang="en-IN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Now, you must fill your Bank address details below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C942825-DAA7-1618-08C8-8284610C3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589"/>
            <a:ext cx="7399176" cy="3087411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CBF3EAF-D75F-E402-7F95-95B6D291D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429000"/>
            <a:ext cx="7399175" cy="3429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11102A6-A1BA-03F3-65B7-CFA08086FFB4}"/>
              </a:ext>
            </a:extLst>
          </p:cNvPr>
          <p:cNvSpPr/>
          <p:nvPr/>
        </p:nvSpPr>
        <p:spPr>
          <a:xfrm>
            <a:off x="6018245" y="1058248"/>
            <a:ext cx="2857500" cy="24079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Please fill all the bank details (</a:t>
            </a:r>
            <a:r>
              <a:rPr lang="en-IN" sz="1100" b="1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asterisk</a:t>
            </a: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ones are mandatory)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B6C6B467-D483-25FB-2AB4-68B33DD41FA3}"/>
              </a:ext>
            </a:extLst>
          </p:cNvPr>
          <p:cNvSpPr/>
          <p:nvPr/>
        </p:nvSpPr>
        <p:spPr>
          <a:xfrm>
            <a:off x="4301412" y="466531"/>
            <a:ext cx="1716833" cy="3638938"/>
          </a:xfrm>
          <a:prstGeom prst="rightBrace">
            <a:avLst>
              <a:gd name="adj1" fmla="val 31703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F9D32E-4A6B-3C17-2123-862021B7347F}"/>
              </a:ext>
            </a:extLst>
          </p:cNvPr>
          <p:cNvCxnSpPr/>
          <p:nvPr/>
        </p:nvCxnSpPr>
        <p:spPr>
          <a:xfrm flipV="1">
            <a:off x="2231416" y="5352273"/>
            <a:ext cx="1874520" cy="2171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A142FB7F-39F8-97DD-379F-0CA26B376049}"/>
              </a:ext>
            </a:extLst>
          </p:cNvPr>
          <p:cNvSpPr/>
          <p:nvPr/>
        </p:nvSpPr>
        <p:spPr>
          <a:xfrm>
            <a:off x="4075456" y="4697186"/>
            <a:ext cx="2712720" cy="91797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Select “International Bank”. In case Bank is based in US, you may select United Stated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04825D-023E-B26A-21F7-2F2D4904E18D}"/>
              </a:ext>
            </a:extLst>
          </p:cNvPr>
          <p:cNvCxnSpPr/>
          <p:nvPr/>
        </p:nvCxnSpPr>
        <p:spPr>
          <a:xfrm flipV="1">
            <a:off x="2193783" y="6453441"/>
            <a:ext cx="1531620" cy="450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A294EDAF-4C69-A3C8-99A4-48A6A0F0AC11}"/>
              </a:ext>
            </a:extLst>
          </p:cNvPr>
          <p:cNvSpPr/>
          <p:nvPr/>
        </p:nvSpPr>
        <p:spPr>
          <a:xfrm>
            <a:off x="3710163" y="5954331"/>
            <a:ext cx="2049780" cy="8016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Select EFT / ACH from the dropdown list</a:t>
            </a:r>
          </a:p>
        </p:txBody>
      </p:sp>
    </p:spTree>
    <p:extLst>
      <p:ext uri="{BB962C8B-B14F-4D97-AF65-F5344CB8AC3E}">
        <p14:creationId xmlns:p14="http://schemas.microsoft.com/office/powerpoint/2010/main" val="3838717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hat&#10;&#10;AI-generated content may be incorrect.">
            <a:extLst>
              <a:ext uri="{FF2B5EF4-FFF2-40B4-BE49-F238E27FC236}">
                <a16:creationId xmlns:a16="http://schemas.microsoft.com/office/drawing/2014/main" id="{7C9C63CD-8724-378C-8E76-59FB84A6E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402424" cy="2715208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89007FC-07A2-FA61-F34F-41833230A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4085"/>
            <a:ext cx="5402424" cy="1343433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F381C67-B60A-830B-DCDD-1A6E0932C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37519"/>
            <a:ext cx="5402424" cy="2920481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2C48E2B6-652D-7C41-5843-959065871F4C}"/>
              </a:ext>
            </a:extLst>
          </p:cNvPr>
          <p:cNvSpPr/>
          <p:nvPr/>
        </p:nvSpPr>
        <p:spPr>
          <a:xfrm>
            <a:off x="2754474" y="5075852"/>
            <a:ext cx="1082040" cy="1707209"/>
          </a:xfrm>
          <a:prstGeom prst="rightBrace">
            <a:avLst>
              <a:gd name="adj1" fmla="val 37206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BDC80D-D4C2-8EB3-2A8D-0B72859DD357}"/>
              </a:ext>
            </a:extLst>
          </p:cNvPr>
          <p:cNvSpPr/>
          <p:nvPr/>
        </p:nvSpPr>
        <p:spPr>
          <a:xfrm>
            <a:off x="3943194" y="5175032"/>
            <a:ext cx="2918460" cy="135657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These 2 options are applicable for specific countries. Check the description under these options and fill it accordingly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BF41F5A9-5152-CEF1-C882-AF1F6F5F75BC}"/>
              </a:ext>
            </a:extLst>
          </p:cNvPr>
          <p:cNvSpPr/>
          <p:nvPr/>
        </p:nvSpPr>
        <p:spPr>
          <a:xfrm>
            <a:off x="2678196" y="29160"/>
            <a:ext cx="769620" cy="1239803"/>
          </a:xfrm>
          <a:prstGeom prst="rightBrace">
            <a:avLst>
              <a:gd name="adj1" fmla="val 45957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41527F-EDCA-D9C8-3261-525A77EC9358}"/>
              </a:ext>
            </a:extLst>
          </p:cNvPr>
          <p:cNvSpPr/>
          <p:nvPr/>
        </p:nvSpPr>
        <p:spPr>
          <a:xfrm>
            <a:off x="3638316" y="135840"/>
            <a:ext cx="3337560" cy="107097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Since these 2 options were already filled by you at the beginning, it may reflect automatically, if not you may fill it.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2A7254-32F0-95A0-642C-C441168A9A99}"/>
              </a:ext>
            </a:extLst>
          </p:cNvPr>
          <p:cNvCxnSpPr/>
          <p:nvPr/>
        </p:nvCxnSpPr>
        <p:spPr>
          <a:xfrm flipV="1">
            <a:off x="1672356" y="1571569"/>
            <a:ext cx="1965960" cy="800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86DAF071-AC38-C885-6EAC-210F3BC52F1E}"/>
              </a:ext>
            </a:extLst>
          </p:cNvPr>
          <p:cNvSpPr/>
          <p:nvPr/>
        </p:nvSpPr>
        <p:spPr>
          <a:xfrm>
            <a:off x="3645936" y="1282008"/>
            <a:ext cx="1882140" cy="58411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Select ‘Checking’ from the drop down list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0F2106-D85C-FE51-85BA-E3DCDFFC6790}"/>
              </a:ext>
            </a:extLst>
          </p:cNvPr>
          <p:cNvCxnSpPr/>
          <p:nvPr/>
        </p:nvCxnSpPr>
        <p:spPr>
          <a:xfrm flipV="1">
            <a:off x="2316324" y="2262752"/>
            <a:ext cx="1066800" cy="450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AD5D1964-9580-29D3-B7E8-355D3819AA28}"/>
              </a:ext>
            </a:extLst>
          </p:cNvPr>
          <p:cNvSpPr/>
          <p:nvPr/>
        </p:nvSpPr>
        <p:spPr>
          <a:xfrm>
            <a:off x="3405984" y="2041772"/>
            <a:ext cx="1996440" cy="5257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Select the Currency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79C9E6-FB84-F7F0-343A-728C89F38C63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2316324" y="3550162"/>
            <a:ext cx="2990772" cy="879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BA842AB3-A4C0-B7F0-269A-510220A913A3}"/>
              </a:ext>
            </a:extLst>
          </p:cNvPr>
          <p:cNvSpPr/>
          <p:nvPr/>
        </p:nvSpPr>
        <p:spPr>
          <a:xfrm>
            <a:off x="5307096" y="3272384"/>
            <a:ext cx="1729740" cy="7315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Please fill swift Code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F23AC45-C2CD-CB76-DDB8-B1312C116187}"/>
              </a:ext>
            </a:extLst>
          </p:cNvPr>
          <p:cNvSpPr/>
          <p:nvPr/>
        </p:nvSpPr>
        <p:spPr>
          <a:xfrm>
            <a:off x="3447816" y="2653169"/>
            <a:ext cx="1813560" cy="6629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Fill IBAN number (if available)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22A95B-BEA4-1E51-9C1D-00B768991A65}"/>
              </a:ext>
            </a:extLst>
          </p:cNvPr>
          <p:cNvCxnSpPr>
            <a:cxnSpLocks/>
          </p:cNvCxnSpPr>
          <p:nvPr/>
        </p:nvCxnSpPr>
        <p:spPr>
          <a:xfrm>
            <a:off x="2316324" y="2890860"/>
            <a:ext cx="1123872" cy="899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E4D70E44-D3C6-829D-D488-5A7C668040F4}"/>
              </a:ext>
            </a:extLst>
          </p:cNvPr>
          <p:cNvSpPr/>
          <p:nvPr/>
        </p:nvSpPr>
        <p:spPr>
          <a:xfrm>
            <a:off x="3447816" y="3973226"/>
            <a:ext cx="2933700" cy="9677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This will auto populate since it was already filled by you. If not, you may provide IFSC code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7C449A-B77A-776B-BCC0-54C24F572AAD}"/>
              </a:ext>
            </a:extLst>
          </p:cNvPr>
          <p:cNvCxnSpPr>
            <a:cxnSpLocks/>
          </p:cNvCxnSpPr>
          <p:nvPr/>
        </p:nvCxnSpPr>
        <p:spPr>
          <a:xfrm>
            <a:off x="2365776" y="4347042"/>
            <a:ext cx="1074420" cy="1367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018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black dots&#10;&#10;AI-generated content may be incorrect.">
            <a:extLst>
              <a:ext uri="{FF2B5EF4-FFF2-40B4-BE49-F238E27FC236}">
                <a16:creationId xmlns:a16="http://schemas.microsoft.com/office/drawing/2014/main" id="{C804CDC1-BF4B-5688-7806-21814A1AE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09660" cy="2033905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CFB792C-E5EA-38E2-E467-BD449FBE9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3902"/>
            <a:ext cx="8709660" cy="503409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DAB2CA9-BA9E-39D3-15FD-239591A5CDE1}"/>
              </a:ext>
            </a:extLst>
          </p:cNvPr>
          <p:cNvCxnSpPr/>
          <p:nvPr/>
        </p:nvCxnSpPr>
        <p:spPr>
          <a:xfrm flipV="1">
            <a:off x="2541605" y="1247461"/>
            <a:ext cx="1463040" cy="1028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2CD28B5-1939-AF31-4119-571214F18850}"/>
              </a:ext>
            </a:extLst>
          </p:cNvPr>
          <p:cNvSpPr/>
          <p:nvPr/>
        </p:nvSpPr>
        <p:spPr>
          <a:xfrm>
            <a:off x="4035125" y="923611"/>
            <a:ext cx="1897380" cy="6096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Select ‘</a:t>
            </a:r>
            <a:r>
              <a:rPr lang="en-IN" sz="1100" b="1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NO’</a:t>
            </a:r>
            <a:endParaRPr lang="en-IN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CD16BD-4B3E-9131-0A25-0EEDFE974329}"/>
              </a:ext>
            </a:extLst>
          </p:cNvPr>
          <p:cNvSpPr/>
          <p:nvPr/>
        </p:nvSpPr>
        <p:spPr>
          <a:xfrm>
            <a:off x="6265936" y="3764946"/>
            <a:ext cx="2443723" cy="15773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You may skip it as these are for Nutanix internal use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D4C4C7F0-8A64-81D1-79AD-B1F15BFAF5E4}"/>
              </a:ext>
            </a:extLst>
          </p:cNvPr>
          <p:cNvSpPr/>
          <p:nvPr/>
        </p:nvSpPr>
        <p:spPr>
          <a:xfrm>
            <a:off x="4983815" y="2324596"/>
            <a:ext cx="1205970" cy="4458041"/>
          </a:xfrm>
          <a:prstGeom prst="rightBrace">
            <a:avLst>
              <a:gd name="adj1" fmla="val 60171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0300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black lines&#10;&#10;AI-generated content may be incorrect.">
            <a:extLst>
              <a:ext uri="{FF2B5EF4-FFF2-40B4-BE49-F238E27FC236}">
                <a16:creationId xmlns:a16="http://schemas.microsoft.com/office/drawing/2014/main" id="{94E77A2F-F7A8-2E73-04AB-98DB01010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764694" cy="2192694"/>
          </a:xfrm>
          <a:prstGeom prst="rect">
            <a:avLst/>
          </a:prstGeom>
        </p:spPr>
      </p:pic>
      <p:pic>
        <p:nvPicPr>
          <p:cNvPr id="3" name="Picture 2" descr="A screenshot of a questionnaire&#10;&#10;AI-generated content may be incorrect.">
            <a:extLst>
              <a:ext uri="{FF2B5EF4-FFF2-40B4-BE49-F238E27FC236}">
                <a16:creationId xmlns:a16="http://schemas.microsoft.com/office/drawing/2014/main" id="{E52CF506-D9B5-92B2-9BA9-2E2DD3D2D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2" y="2174033"/>
            <a:ext cx="9881118" cy="4665304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24F6262-970C-8339-4B64-699B3DC93094}"/>
              </a:ext>
            </a:extLst>
          </p:cNvPr>
          <p:cNvCxnSpPr>
            <a:cxnSpLocks/>
          </p:cNvCxnSpPr>
          <p:nvPr/>
        </p:nvCxnSpPr>
        <p:spPr>
          <a:xfrm>
            <a:off x="2640563" y="289249"/>
            <a:ext cx="877078" cy="1831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40F1F58-6017-090A-F87B-2B9F14D2E28E}"/>
              </a:ext>
            </a:extLst>
          </p:cNvPr>
          <p:cNvSpPr/>
          <p:nvPr/>
        </p:nvSpPr>
        <p:spPr>
          <a:xfrm>
            <a:off x="3517641" y="0"/>
            <a:ext cx="2255520" cy="9448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Select Payment term (standard Net 45)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DB3938-24DA-C1C6-449A-61FAA3BCAF19}"/>
              </a:ext>
            </a:extLst>
          </p:cNvPr>
          <p:cNvCxnSpPr>
            <a:cxnSpLocks/>
          </p:cNvCxnSpPr>
          <p:nvPr/>
        </p:nvCxnSpPr>
        <p:spPr>
          <a:xfrm flipV="1">
            <a:off x="662473" y="1233739"/>
            <a:ext cx="5080208" cy="3711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EBFFA8CD-1179-2FB1-48D3-5ADE7884D010}"/>
              </a:ext>
            </a:extLst>
          </p:cNvPr>
          <p:cNvSpPr/>
          <p:nvPr/>
        </p:nvSpPr>
        <p:spPr>
          <a:xfrm>
            <a:off x="5773161" y="810829"/>
            <a:ext cx="2933700" cy="82296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Attach cancelled cheque or Bank form (</a:t>
            </a:r>
            <a:r>
              <a:rPr lang="en-IN" sz="1100" b="1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Mandatory</a:t>
            </a: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8B24192-26EA-56E5-C4E0-65F69CECF10B}"/>
              </a:ext>
            </a:extLst>
          </p:cNvPr>
          <p:cNvCxnSpPr>
            <a:cxnSpLocks/>
          </p:cNvCxnSpPr>
          <p:nvPr/>
        </p:nvCxnSpPr>
        <p:spPr>
          <a:xfrm flipV="1">
            <a:off x="3872204" y="6174986"/>
            <a:ext cx="2922037" cy="2164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D4393EA4-A09C-31AC-BE9C-A582A56086FA}"/>
              </a:ext>
            </a:extLst>
          </p:cNvPr>
          <p:cNvSpPr/>
          <p:nvPr/>
        </p:nvSpPr>
        <p:spPr>
          <a:xfrm>
            <a:off x="6801861" y="5695561"/>
            <a:ext cx="1905000" cy="9906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Your company’s total employees</a:t>
            </a:r>
          </a:p>
        </p:txBody>
      </p:sp>
    </p:spTree>
    <p:extLst>
      <p:ext uri="{BB962C8B-B14F-4D97-AF65-F5344CB8AC3E}">
        <p14:creationId xmlns:p14="http://schemas.microsoft.com/office/powerpoint/2010/main" val="2910386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A64527A-03A7-6D7C-6DF8-06D24F00B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36090" cy="2991151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27BDD25-FC33-94CF-3EFF-B2E8D18F0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13789"/>
            <a:ext cx="8836090" cy="384421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A71ADD6-DD8F-B8EC-C6CF-1EBA8EED2668}"/>
              </a:ext>
            </a:extLst>
          </p:cNvPr>
          <p:cNvCxnSpPr>
            <a:cxnSpLocks/>
            <a:endCxn id="5" idx="2"/>
          </p:cNvCxnSpPr>
          <p:nvPr/>
        </p:nvCxnSpPr>
        <p:spPr>
          <a:xfrm>
            <a:off x="3540189" y="472097"/>
            <a:ext cx="255581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5A284D03-0884-872A-1227-5EFA17C3DD54}"/>
              </a:ext>
            </a:extLst>
          </p:cNvPr>
          <p:cNvSpPr/>
          <p:nvPr/>
        </p:nvSpPr>
        <p:spPr>
          <a:xfrm>
            <a:off x="6096000" y="43472"/>
            <a:ext cx="3108960" cy="8572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You can provide approximate revenue % your company receives from your top 5 customers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AB5518E-D339-AD1B-9874-9EC487EC7107}"/>
              </a:ext>
            </a:extLst>
          </p:cNvPr>
          <p:cNvCxnSpPr>
            <a:cxnSpLocks/>
          </p:cNvCxnSpPr>
          <p:nvPr/>
        </p:nvCxnSpPr>
        <p:spPr>
          <a:xfrm flipV="1">
            <a:off x="3540189" y="1287624"/>
            <a:ext cx="1333346" cy="1031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F851CB48-E126-7D97-ADB8-F5FE971C9B49}"/>
              </a:ext>
            </a:extLst>
          </p:cNvPr>
          <p:cNvSpPr/>
          <p:nvPr/>
        </p:nvSpPr>
        <p:spPr>
          <a:xfrm>
            <a:off x="4873535" y="858231"/>
            <a:ext cx="2887980" cy="77422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You may fill it not applicable in case of no allegations on your company 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57F8D4FA-C65E-2730-D3BC-4509381BEEEC}"/>
              </a:ext>
            </a:extLst>
          </p:cNvPr>
          <p:cNvSpPr/>
          <p:nvPr/>
        </p:nvSpPr>
        <p:spPr>
          <a:xfrm>
            <a:off x="3038825" y="2357760"/>
            <a:ext cx="721412" cy="1448915"/>
          </a:xfrm>
          <a:prstGeom prst="rightBrace">
            <a:avLst>
              <a:gd name="adj1" fmla="val 39341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091966-AF3F-EC5D-BCCD-7B78B4372A53}"/>
              </a:ext>
            </a:extLst>
          </p:cNvPr>
          <p:cNvSpPr/>
          <p:nvPr/>
        </p:nvSpPr>
        <p:spPr>
          <a:xfrm>
            <a:off x="3877025" y="2621207"/>
            <a:ext cx="3429000" cy="9220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Please select the option from drop down list accordingly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7ED80C9-7635-0C41-0F47-0EB4CFBAAD86}"/>
              </a:ext>
            </a:extLst>
          </p:cNvPr>
          <p:cNvSpPr/>
          <p:nvPr/>
        </p:nvSpPr>
        <p:spPr>
          <a:xfrm>
            <a:off x="4254760" y="4531974"/>
            <a:ext cx="2939143" cy="20005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dirty="0"/>
              <a:t>These are for Nutanix internal Use only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D0CFB669-12A0-FE71-59DF-49017BC8EF94}"/>
              </a:ext>
            </a:extLst>
          </p:cNvPr>
          <p:cNvSpPr/>
          <p:nvPr/>
        </p:nvSpPr>
        <p:spPr>
          <a:xfrm>
            <a:off x="2799183" y="4385388"/>
            <a:ext cx="1390261" cy="2379306"/>
          </a:xfrm>
          <a:prstGeom prst="rightBrace">
            <a:avLst>
              <a:gd name="adj1" fmla="val 36458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4481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BB1B387-1B70-4E0B-C74C-4D1C9915E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02720" cy="33147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1D703C8-EF37-2657-4B14-96AF3470E2F0}"/>
              </a:ext>
            </a:extLst>
          </p:cNvPr>
          <p:cNvSpPr/>
          <p:nvPr/>
        </p:nvSpPr>
        <p:spPr>
          <a:xfrm>
            <a:off x="4843909" y="4201730"/>
            <a:ext cx="3101340" cy="181356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100" b="1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SAVE</a:t>
            </a:r>
            <a:r>
              <a:rPr lang="en-IN" sz="11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first to avoid losing any entered information. Then return and click 'Submit for approval'.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8CAA07B-894C-5A58-9A51-2A858EB769B7}"/>
              </a:ext>
            </a:extLst>
          </p:cNvPr>
          <p:cNvCxnSpPr>
            <a:cxnSpLocks/>
          </p:cNvCxnSpPr>
          <p:nvPr/>
        </p:nvCxnSpPr>
        <p:spPr>
          <a:xfrm flipH="1">
            <a:off x="6624735" y="2873829"/>
            <a:ext cx="923730" cy="13279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46C2560-9866-7823-E053-37301FFFA836}"/>
              </a:ext>
            </a:extLst>
          </p:cNvPr>
          <p:cNvCxnSpPr>
            <a:cxnSpLocks/>
          </p:cNvCxnSpPr>
          <p:nvPr/>
        </p:nvCxnSpPr>
        <p:spPr>
          <a:xfrm flipH="1">
            <a:off x="7847045" y="2873829"/>
            <a:ext cx="1424046" cy="18567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991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E905B58-76AE-FCC2-B46B-FEFE71EAE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46075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A52571D-B986-822F-B711-52EDD87119BF}"/>
              </a:ext>
            </a:extLst>
          </p:cNvPr>
          <p:cNvCxnSpPr>
            <a:cxnSpLocks/>
          </p:cNvCxnSpPr>
          <p:nvPr/>
        </p:nvCxnSpPr>
        <p:spPr>
          <a:xfrm flipH="1" flipV="1">
            <a:off x="2479066" y="525780"/>
            <a:ext cx="1467783" cy="90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3CA5EFF-AFD3-32BC-21DE-03DC3145A91F}"/>
              </a:ext>
            </a:extLst>
          </p:cNvPr>
          <p:cNvSpPr/>
          <p:nvPr/>
        </p:nvSpPr>
        <p:spPr>
          <a:xfrm>
            <a:off x="1038886" y="37329"/>
            <a:ext cx="1440180" cy="7315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Select your Country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08AAB70-E63C-6B6A-7A26-6CB62FAAC3B0}"/>
              </a:ext>
            </a:extLst>
          </p:cNvPr>
          <p:cNvCxnSpPr/>
          <p:nvPr/>
        </p:nvCxnSpPr>
        <p:spPr>
          <a:xfrm flipV="1">
            <a:off x="9121138" y="496261"/>
            <a:ext cx="838200" cy="565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EAD27F8-83A2-EC92-35D2-930FE01A19CB}"/>
              </a:ext>
            </a:extLst>
          </p:cNvPr>
          <p:cNvSpPr/>
          <p:nvPr/>
        </p:nvSpPr>
        <p:spPr>
          <a:xfrm>
            <a:off x="9903397" y="37329"/>
            <a:ext cx="2240280" cy="6553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Provide your tax registration Number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75A8C8-D9FC-0A48-6D25-880A82C42138}"/>
              </a:ext>
            </a:extLst>
          </p:cNvPr>
          <p:cNvCxnSpPr>
            <a:cxnSpLocks/>
          </p:cNvCxnSpPr>
          <p:nvPr/>
        </p:nvCxnSpPr>
        <p:spPr>
          <a:xfrm flipH="1" flipV="1">
            <a:off x="2260807" y="1422718"/>
            <a:ext cx="1770017" cy="1568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6FBA4F4F-28A4-8BB0-948C-088AEBEADE71}"/>
              </a:ext>
            </a:extLst>
          </p:cNvPr>
          <p:cNvSpPr/>
          <p:nvPr/>
        </p:nvSpPr>
        <p:spPr>
          <a:xfrm>
            <a:off x="1098757" y="886143"/>
            <a:ext cx="1249680" cy="6553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Check this box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1CF5AA3-9F52-0159-6532-9D0AA1373ED7}"/>
              </a:ext>
            </a:extLst>
          </p:cNvPr>
          <p:cNvCxnSpPr>
            <a:cxnSpLocks/>
          </p:cNvCxnSpPr>
          <p:nvPr/>
        </p:nvCxnSpPr>
        <p:spPr>
          <a:xfrm flipH="1" flipV="1">
            <a:off x="2783866" y="2367598"/>
            <a:ext cx="1162983" cy="188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AA22ED0-4DF3-436D-6C7E-6173ABB1D4BA}"/>
              </a:ext>
            </a:extLst>
          </p:cNvPr>
          <p:cNvSpPr/>
          <p:nvPr/>
        </p:nvSpPr>
        <p:spPr>
          <a:xfrm>
            <a:off x="1076986" y="1857058"/>
            <a:ext cx="1821180" cy="7239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Click on Create an account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13040BF-4425-EC8E-C38D-EA0AF5815ADB}"/>
              </a:ext>
            </a:extLst>
          </p:cNvPr>
          <p:cNvSpPr/>
          <p:nvPr/>
        </p:nvSpPr>
        <p:spPr>
          <a:xfrm>
            <a:off x="9722498" y="831541"/>
            <a:ext cx="2469500" cy="12573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If you already have an account in Coupa with the same email ID provided to us, you may login using existing credentials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2E101F-C1C7-3FC7-FE93-163904EE8B28}"/>
              </a:ext>
            </a:extLst>
          </p:cNvPr>
          <p:cNvCxnSpPr>
            <a:cxnSpLocks/>
          </p:cNvCxnSpPr>
          <p:nvPr/>
        </p:nvCxnSpPr>
        <p:spPr>
          <a:xfrm flipV="1">
            <a:off x="7819053" y="1857058"/>
            <a:ext cx="2132665" cy="8581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960EFA3B-A34A-F2E7-C785-93D498F139DF}"/>
              </a:ext>
            </a:extLst>
          </p:cNvPr>
          <p:cNvSpPr/>
          <p:nvPr/>
        </p:nvSpPr>
        <p:spPr>
          <a:xfrm>
            <a:off x="9729029" y="2219008"/>
            <a:ext cx="2406054" cy="112343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You may forward this to someone else who can fill all these details. but make sure to use the same email ID for login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F8FB64-2BF4-9D3E-A1A1-75AE52FF8B94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7548465" y="2780724"/>
            <a:ext cx="2180564" cy="242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34305B4-B8A8-21B2-466D-3EF078CD97BE}"/>
              </a:ext>
            </a:extLst>
          </p:cNvPr>
          <p:cNvSpPr txBox="1"/>
          <p:nvPr/>
        </p:nvSpPr>
        <p:spPr>
          <a:xfrm>
            <a:off x="9328" y="3237267"/>
            <a:ext cx="8938725" cy="545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IN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six-digit code will be sent to your registered email address once you click "Create an account." Please update the code and click "Next."</a:t>
            </a:r>
          </a:p>
        </p:txBody>
      </p:sp>
      <p:pic>
        <p:nvPicPr>
          <p:cNvPr id="28" name="Picture 2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17CC053-35C1-24F1-5357-0C19C6365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10" y="3847562"/>
            <a:ext cx="6572131" cy="2946667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8E2D40CA-7C65-847E-44FE-BAA27CBB7780}"/>
              </a:ext>
            </a:extLst>
          </p:cNvPr>
          <p:cNvSpPr/>
          <p:nvPr/>
        </p:nvSpPr>
        <p:spPr>
          <a:xfrm>
            <a:off x="9121138" y="4426268"/>
            <a:ext cx="2423160" cy="169689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This is how you receive 6-digit verification code email</a:t>
            </a: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9EB81A11-D68F-4BAD-6C07-6AB16320BF27}"/>
              </a:ext>
            </a:extLst>
          </p:cNvPr>
          <p:cNvSpPr/>
          <p:nvPr/>
        </p:nvSpPr>
        <p:spPr>
          <a:xfrm>
            <a:off x="8232901" y="3946799"/>
            <a:ext cx="888237" cy="2847430"/>
          </a:xfrm>
          <a:prstGeom prst="rightBrace">
            <a:avLst>
              <a:gd name="adj1" fmla="val 36695"/>
              <a:gd name="adj2" fmla="val 48242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4261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8E25D30-0010-8E2D-5104-1F2173A8B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8267700" cy="2703006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4DCBC91-5986-487B-8D8E-2D12144F6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39291"/>
            <a:ext cx="8267701" cy="3853542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045F946-8907-9D40-3449-78E471C48FC1}"/>
              </a:ext>
            </a:extLst>
          </p:cNvPr>
          <p:cNvCxnSpPr>
            <a:cxnSpLocks/>
          </p:cNvCxnSpPr>
          <p:nvPr/>
        </p:nvCxnSpPr>
        <p:spPr>
          <a:xfrm>
            <a:off x="6350558" y="3985260"/>
            <a:ext cx="194000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46FE96C-28CB-2421-A4B9-5D5B3A15DDA6}"/>
              </a:ext>
            </a:extLst>
          </p:cNvPr>
          <p:cNvSpPr/>
          <p:nvPr/>
        </p:nvSpPr>
        <p:spPr>
          <a:xfrm>
            <a:off x="8267700" y="3429000"/>
            <a:ext cx="3261360" cy="12268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If you already have an account in Coupa (with other customers) you can just login through your existing login details.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0BE0653-DB48-B658-5229-150AA19C1FE7}"/>
              </a:ext>
            </a:extLst>
          </p:cNvPr>
          <p:cNvCxnSpPr>
            <a:cxnSpLocks/>
          </p:cNvCxnSpPr>
          <p:nvPr/>
        </p:nvCxnSpPr>
        <p:spPr>
          <a:xfrm flipV="1">
            <a:off x="6601767" y="5872842"/>
            <a:ext cx="2306013" cy="3068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654D1B34-C2EA-8721-A0AE-D0DA16B8B19B}"/>
              </a:ext>
            </a:extLst>
          </p:cNvPr>
          <p:cNvSpPr/>
          <p:nvPr/>
        </p:nvSpPr>
        <p:spPr>
          <a:xfrm>
            <a:off x="8854440" y="4966062"/>
            <a:ext cx="2674620" cy="13411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You may continue creating new account in case you do not have any account with Coupa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EAADA07-1FE3-28AC-4BE1-0BCEEA94FDA7}"/>
              </a:ext>
            </a:extLst>
          </p:cNvPr>
          <p:cNvCxnSpPr>
            <a:cxnSpLocks/>
          </p:cNvCxnSpPr>
          <p:nvPr/>
        </p:nvCxnSpPr>
        <p:spPr>
          <a:xfrm flipH="1" flipV="1">
            <a:off x="1156996" y="6179348"/>
            <a:ext cx="457200" cy="3378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A08AF1B0-00B3-6136-DD66-F4FBB7855A8D}"/>
              </a:ext>
            </a:extLst>
          </p:cNvPr>
          <p:cNvSpPr/>
          <p:nvPr/>
        </p:nvSpPr>
        <p:spPr>
          <a:xfrm>
            <a:off x="236618" y="5423957"/>
            <a:ext cx="1202599" cy="755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lick Next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B7CDC95-7897-FC2B-C341-320EEE26CBA7}"/>
              </a:ext>
            </a:extLst>
          </p:cNvPr>
          <p:cNvCxnSpPr>
            <a:cxnSpLocks/>
          </p:cNvCxnSpPr>
          <p:nvPr/>
        </p:nvCxnSpPr>
        <p:spPr>
          <a:xfrm flipV="1">
            <a:off x="6764694" y="765894"/>
            <a:ext cx="1622672" cy="5403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1FC961AB-78BD-C326-C0BE-966EE628C8E9}"/>
              </a:ext>
            </a:extLst>
          </p:cNvPr>
          <p:cNvSpPr/>
          <p:nvPr/>
        </p:nvSpPr>
        <p:spPr>
          <a:xfrm>
            <a:off x="8425466" y="224874"/>
            <a:ext cx="2377440" cy="9067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Enter the six-digit code sent your registered email ID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F4C76E3-01BD-D81F-EB2C-58E7D2E48C74}"/>
              </a:ext>
            </a:extLst>
          </p:cNvPr>
          <p:cNvCxnSpPr>
            <a:cxnSpLocks/>
          </p:cNvCxnSpPr>
          <p:nvPr/>
        </p:nvCxnSpPr>
        <p:spPr>
          <a:xfrm flipV="1">
            <a:off x="6764694" y="2046883"/>
            <a:ext cx="1645532" cy="2527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76942E79-D46C-E19D-F9BA-19E4ECE64239}"/>
              </a:ext>
            </a:extLst>
          </p:cNvPr>
          <p:cNvSpPr/>
          <p:nvPr/>
        </p:nvSpPr>
        <p:spPr>
          <a:xfrm>
            <a:off x="8425466" y="1765578"/>
            <a:ext cx="132588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Click Next</a:t>
            </a:r>
          </a:p>
        </p:txBody>
      </p:sp>
    </p:spTree>
    <p:extLst>
      <p:ext uri="{BB962C8B-B14F-4D97-AF65-F5344CB8AC3E}">
        <p14:creationId xmlns:p14="http://schemas.microsoft.com/office/powerpoint/2010/main" val="4126658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E20E249-A110-6B24-E770-F4EFE45D81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515"/>
          <a:stretch/>
        </p:blipFill>
        <p:spPr bwMode="auto">
          <a:xfrm>
            <a:off x="0" y="0"/>
            <a:ext cx="7023798" cy="32555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CFD5172-218D-FF8B-DDBF-BA28BBD9DF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266"/>
          <a:stretch/>
        </p:blipFill>
        <p:spPr bwMode="auto">
          <a:xfrm>
            <a:off x="0" y="3602446"/>
            <a:ext cx="7023798" cy="3132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944A3D2-E35C-1D6D-6380-6C03B524848A}"/>
              </a:ext>
            </a:extLst>
          </p:cNvPr>
          <p:cNvSpPr/>
          <p:nvPr/>
        </p:nvSpPr>
        <p:spPr>
          <a:xfrm>
            <a:off x="8388556" y="2320381"/>
            <a:ext cx="3150870" cy="2564130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Red Asterisk (</a:t>
            </a:r>
            <a:r>
              <a:rPr lang="en-IN" sz="1100" kern="10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*</a:t>
            </a:r>
            <a:r>
              <a:rPr lang="en-IN" sz="1100" kern="10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 ones are mandatory, so you must fill that information</a:t>
            </a:r>
            <a:endParaRPr lang="en-IN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297765E-1F33-D34E-C52D-1FC9ADFFC16C}"/>
              </a:ext>
            </a:extLst>
          </p:cNvPr>
          <p:cNvCxnSpPr>
            <a:cxnSpLocks/>
          </p:cNvCxnSpPr>
          <p:nvPr/>
        </p:nvCxnSpPr>
        <p:spPr>
          <a:xfrm flipV="1">
            <a:off x="6662057" y="710385"/>
            <a:ext cx="2125981" cy="7918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9A6D3B64-6625-5F28-7285-ABE394A3FCB0}"/>
              </a:ext>
            </a:extLst>
          </p:cNvPr>
          <p:cNvSpPr/>
          <p:nvPr/>
        </p:nvSpPr>
        <p:spPr>
          <a:xfrm>
            <a:off x="8864238" y="250010"/>
            <a:ext cx="2286000" cy="97536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Please fill your company primary address details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16B71C-20BA-8DE2-5DEC-B680235AC515}"/>
              </a:ext>
            </a:extLst>
          </p:cNvPr>
          <p:cNvCxnSpPr/>
          <p:nvPr/>
        </p:nvCxnSpPr>
        <p:spPr>
          <a:xfrm flipV="1">
            <a:off x="1425018" y="4178935"/>
            <a:ext cx="304800" cy="3276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05F02134-70C1-0FCA-965B-5A11A70D6832}"/>
              </a:ext>
            </a:extLst>
          </p:cNvPr>
          <p:cNvSpPr/>
          <p:nvPr/>
        </p:nvSpPr>
        <p:spPr>
          <a:xfrm>
            <a:off x="1051638" y="3429000"/>
            <a:ext cx="2400300" cy="7239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Fill your company registration Number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3C4604D-5454-6DE9-1908-B22AB58A35F9}"/>
              </a:ext>
            </a:extLst>
          </p:cNvPr>
          <p:cNvCxnSpPr/>
          <p:nvPr/>
        </p:nvCxnSpPr>
        <p:spPr>
          <a:xfrm flipV="1">
            <a:off x="5469270" y="4040067"/>
            <a:ext cx="304800" cy="3276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BFEF80E-EAC9-7262-58EF-38C88D4CD84A}"/>
              </a:ext>
            </a:extLst>
          </p:cNvPr>
          <p:cNvSpPr/>
          <p:nvPr/>
        </p:nvSpPr>
        <p:spPr>
          <a:xfrm>
            <a:off x="4310277" y="3293307"/>
            <a:ext cx="2339340" cy="74676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Fill you PAN number (Applicable for INDIA)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62F1360-E727-159F-208F-62200CEFCE0E}"/>
              </a:ext>
            </a:extLst>
          </p:cNvPr>
          <p:cNvCxnSpPr/>
          <p:nvPr/>
        </p:nvCxnSpPr>
        <p:spPr>
          <a:xfrm flipH="1" flipV="1">
            <a:off x="4775447" y="6223285"/>
            <a:ext cx="716280" cy="571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DA6BED8-2467-2710-A086-3C88619C33B8}"/>
              </a:ext>
            </a:extLst>
          </p:cNvPr>
          <p:cNvSpPr/>
          <p:nvPr/>
        </p:nvSpPr>
        <p:spPr>
          <a:xfrm>
            <a:off x="3152387" y="5762275"/>
            <a:ext cx="1691640" cy="67056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Click Save and Next</a:t>
            </a:r>
          </a:p>
        </p:txBody>
      </p:sp>
    </p:spTree>
    <p:extLst>
      <p:ext uri="{BB962C8B-B14F-4D97-AF65-F5344CB8AC3E}">
        <p14:creationId xmlns:p14="http://schemas.microsoft.com/office/powerpoint/2010/main" val="1555986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CBBD60-BA83-820A-996B-374AA9AF50ED}"/>
              </a:ext>
            </a:extLst>
          </p:cNvPr>
          <p:cNvSpPr txBox="1"/>
          <p:nvPr/>
        </p:nvSpPr>
        <p:spPr>
          <a:xfrm>
            <a:off x="-1554" y="0"/>
            <a:ext cx="12193554" cy="971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buNone/>
            </a:pPr>
            <a:r>
              <a:rPr lang="en-IN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Once your address has been updated, you will be prompted to fill out the banking details. In order to receive payments through bank transfer, this information is necessary.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IN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click Save and Next after entering all required bank information.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A2F07C-C0BE-90C0-7E04-C4F595894AFF}"/>
              </a:ext>
            </a:extLst>
          </p:cNvPr>
          <p:cNvSpPr txBox="1"/>
          <p:nvPr/>
        </p:nvSpPr>
        <p:spPr>
          <a:xfrm>
            <a:off x="13993" y="971292"/>
            <a:ext cx="6130212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IN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Payment method 1 (</a:t>
            </a:r>
            <a:r>
              <a:rPr lang="en-IN" sz="18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Virtual Card</a:t>
            </a:r>
            <a:r>
              <a:rPr lang="en-IN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IN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0BC34CC-800D-5BCE-C6CD-FEEAD058E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3" y="1349857"/>
            <a:ext cx="8435340" cy="550814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C0604E-1BF6-6B6E-C414-06232B5CDA38}"/>
              </a:ext>
            </a:extLst>
          </p:cNvPr>
          <p:cNvCxnSpPr>
            <a:cxnSpLocks/>
          </p:cNvCxnSpPr>
          <p:nvPr/>
        </p:nvCxnSpPr>
        <p:spPr>
          <a:xfrm flipV="1">
            <a:off x="6792686" y="1987669"/>
            <a:ext cx="1838441" cy="5036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6FAC55F-E85C-580F-7A7F-42423B224E78}"/>
              </a:ext>
            </a:extLst>
          </p:cNvPr>
          <p:cNvSpPr/>
          <p:nvPr/>
        </p:nvSpPr>
        <p:spPr>
          <a:xfrm>
            <a:off x="8623507" y="1424424"/>
            <a:ext cx="3314700" cy="10363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You may fill these details in case you want to receive payment Via </a:t>
            </a:r>
            <a:r>
              <a:rPr lang="en-IN" sz="11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virtual card</a:t>
            </a:r>
            <a:endParaRPr lang="en-IN" sz="11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8CD83634-CD82-828D-732A-4FF12DEDE0DB}"/>
              </a:ext>
            </a:extLst>
          </p:cNvPr>
          <p:cNvSpPr/>
          <p:nvPr/>
        </p:nvSpPr>
        <p:spPr>
          <a:xfrm>
            <a:off x="8801100" y="2685273"/>
            <a:ext cx="3390900" cy="2476500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Usually, Suppliers do not accept </a:t>
            </a:r>
            <a:r>
              <a:rPr lang="en-IN" sz="1100" b="1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Virtual Card</a:t>
            </a:r>
            <a:r>
              <a:rPr lang="en-IN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Payments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65215C-0DE3-59FA-9966-875631FC2443}"/>
              </a:ext>
            </a:extLst>
          </p:cNvPr>
          <p:cNvCxnSpPr>
            <a:cxnSpLocks/>
          </p:cNvCxnSpPr>
          <p:nvPr/>
        </p:nvCxnSpPr>
        <p:spPr>
          <a:xfrm flipV="1">
            <a:off x="410547" y="4945224"/>
            <a:ext cx="2401622" cy="6344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2190A487-A5C2-5C8D-DE80-CDE0378B91DE}"/>
              </a:ext>
            </a:extLst>
          </p:cNvPr>
          <p:cNvSpPr/>
          <p:nvPr/>
        </p:nvSpPr>
        <p:spPr>
          <a:xfrm>
            <a:off x="2812169" y="4322173"/>
            <a:ext cx="2872740" cy="9677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Check this box if you do not want receive payments through this Virtual Card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7B74F26-E2E0-50B4-7A5D-BB2DB2D2D971}"/>
              </a:ext>
            </a:extLst>
          </p:cNvPr>
          <p:cNvCxnSpPr>
            <a:cxnSpLocks/>
          </p:cNvCxnSpPr>
          <p:nvPr/>
        </p:nvCxnSpPr>
        <p:spPr>
          <a:xfrm flipV="1">
            <a:off x="7399176" y="5356082"/>
            <a:ext cx="0" cy="8114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51711EE3-F818-BD78-2B56-4BF3ABB10850}"/>
              </a:ext>
            </a:extLst>
          </p:cNvPr>
          <p:cNvSpPr/>
          <p:nvPr/>
        </p:nvSpPr>
        <p:spPr>
          <a:xfrm>
            <a:off x="6827133" y="4716002"/>
            <a:ext cx="1539240" cy="6400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Click Save &amp; Next</a:t>
            </a:r>
          </a:p>
        </p:txBody>
      </p:sp>
    </p:spTree>
    <p:extLst>
      <p:ext uri="{BB962C8B-B14F-4D97-AF65-F5344CB8AC3E}">
        <p14:creationId xmlns:p14="http://schemas.microsoft.com/office/powerpoint/2010/main" val="3736618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969FAE-E421-F29E-EC4E-01F15147266D}"/>
              </a:ext>
            </a:extLst>
          </p:cNvPr>
          <p:cNvSpPr txBox="1"/>
          <p:nvPr/>
        </p:nvSpPr>
        <p:spPr>
          <a:xfrm>
            <a:off x="-1554" y="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Payment Method 2 (</a:t>
            </a:r>
            <a:r>
              <a:rPr lang="en-IN" sz="18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Bank Transfer</a:t>
            </a:r>
            <a:r>
              <a:rPr lang="en-IN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IN" dirty="0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051B6C7-60AB-8732-CC2D-99C74B842E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21"/>
          <a:stretch/>
        </p:blipFill>
        <p:spPr bwMode="auto">
          <a:xfrm>
            <a:off x="2015413" y="443144"/>
            <a:ext cx="7817265" cy="6414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A0B52C4-6EF0-A0C7-8531-631D703359B8}"/>
              </a:ext>
            </a:extLst>
          </p:cNvPr>
          <p:cNvSpPr/>
          <p:nvPr/>
        </p:nvSpPr>
        <p:spPr>
          <a:xfrm>
            <a:off x="4899660" y="2585667"/>
            <a:ext cx="503853" cy="25192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3795FC8-E946-239B-55EB-55A761DA4D5E}"/>
              </a:ext>
            </a:extLst>
          </p:cNvPr>
          <p:cNvCxnSpPr>
            <a:cxnSpLocks/>
          </p:cNvCxnSpPr>
          <p:nvPr/>
        </p:nvCxnSpPr>
        <p:spPr>
          <a:xfrm flipV="1">
            <a:off x="5475282" y="2654481"/>
            <a:ext cx="2575560" cy="1143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635E643-49BA-B9C8-E74C-28831103BA6F}"/>
              </a:ext>
            </a:extLst>
          </p:cNvPr>
          <p:cNvSpPr/>
          <p:nvPr/>
        </p:nvSpPr>
        <p:spPr>
          <a:xfrm>
            <a:off x="8058462" y="2136321"/>
            <a:ext cx="2679285" cy="9525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Please fill bank details to receive payment through “BANK TRANSFER”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37CC5DC-2946-096B-5C66-4D1B38A8B914}"/>
              </a:ext>
            </a:extLst>
          </p:cNvPr>
          <p:cNvCxnSpPr>
            <a:cxnSpLocks/>
          </p:cNvCxnSpPr>
          <p:nvPr/>
        </p:nvCxnSpPr>
        <p:spPr>
          <a:xfrm flipV="1">
            <a:off x="5803641" y="3950349"/>
            <a:ext cx="1363358" cy="7205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7649E8AA-F2F5-5937-2CEB-837328D26A89}"/>
              </a:ext>
            </a:extLst>
          </p:cNvPr>
          <p:cNvSpPr/>
          <p:nvPr/>
        </p:nvSpPr>
        <p:spPr>
          <a:xfrm>
            <a:off x="7020664" y="3429000"/>
            <a:ext cx="2377440" cy="7010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Payment Method name is “Bank Transfer”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46F95CD-30ED-A514-D4C9-48F104318E0F}"/>
              </a:ext>
            </a:extLst>
          </p:cNvPr>
          <p:cNvCxnSpPr/>
          <p:nvPr/>
        </p:nvCxnSpPr>
        <p:spPr>
          <a:xfrm flipH="1" flipV="1">
            <a:off x="2093245" y="5116209"/>
            <a:ext cx="457200" cy="4343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BD00443-D215-F394-D61E-D81A7ABCC956}"/>
              </a:ext>
            </a:extLst>
          </p:cNvPr>
          <p:cNvSpPr/>
          <p:nvPr/>
        </p:nvSpPr>
        <p:spPr>
          <a:xfrm>
            <a:off x="1262665" y="3950349"/>
            <a:ext cx="1021080" cy="13030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Select Bank account Country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1C99436-9560-BD85-2291-F54F3DF0E3AF}"/>
              </a:ext>
            </a:extLst>
          </p:cNvPr>
          <p:cNvCxnSpPr>
            <a:cxnSpLocks/>
          </p:cNvCxnSpPr>
          <p:nvPr/>
        </p:nvCxnSpPr>
        <p:spPr>
          <a:xfrm flipV="1">
            <a:off x="8490857" y="4821569"/>
            <a:ext cx="541098" cy="6181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9D8384DE-E112-B429-C7F7-BB8372830208}"/>
              </a:ext>
            </a:extLst>
          </p:cNvPr>
          <p:cNvSpPr/>
          <p:nvPr/>
        </p:nvSpPr>
        <p:spPr>
          <a:xfrm>
            <a:off x="9108155" y="4399929"/>
            <a:ext cx="1981200" cy="7162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Select Bank account Currency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03613C9-7664-E16A-91C8-F784BDC064CF}"/>
              </a:ext>
            </a:extLst>
          </p:cNvPr>
          <p:cNvCxnSpPr>
            <a:cxnSpLocks/>
          </p:cNvCxnSpPr>
          <p:nvPr/>
        </p:nvCxnSpPr>
        <p:spPr>
          <a:xfrm flipH="1" flipV="1">
            <a:off x="1491344" y="6277947"/>
            <a:ext cx="1059101" cy="1974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829F5DA-DBD3-C0C3-C59C-DDC7F9FB17CE}"/>
              </a:ext>
            </a:extLst>
          </p:cNvPr>
          <p:cNvSpPr/>
          <p:nvPr/>
        </p:nvSpPr>
        <p:spPr>
          <a:xfrm>
            <a:off x="477884" y="5439747"/>
            <a:ext cx="1264920" cy="93726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Fill Beneficiary Name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E347040-32EA-216F-762E-90E56568E371}"/>
              </a:ext>
            </a:extLst>
          </p:cNvPr>
          <p:cNvCxnSpPr/>
          <p:nvPr/>
        </p:nvCxnSpPr>
        <p:spPr>
          <a:xfrm flipV="1">
            <a:off x="9031180" y="6164989"/>
            <a:ext cx="838200" cy="2628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84819937-264F-2079-D4D6-8172794C086B}"/>
              </a:ext>
            </a:extLst>
          </p:cNvPr>
          <p:cNvSpPr/>
          <p:nvPr/>
        </p:nvSpPr>
        <p:spPr>
          <a:xfrm>
            <a:off x="9869380" y="5790267"/>
            <a:ext cx="1760220" cy="4876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Fill Bank Name</a:t>
            </a:r>
          </a:p>
        </p:txBody>
      </p:sp>
    </p:spTree>
    <p:extLst>
      <p:ext uri="{BB962C8B-B14F-4D97-AF65-F5344CB8AC3E}">
        <p14:creationId xmlns:p14="http://schemas.microsoft.com/office/powerpoint/2010/main" val="3742671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7039265-0EBC-2E0E-02C7-DD84FED4B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3" b="4088"/>
          <a:stretch/>
        </p:blipFill>
        <p:spPr bwMode="auto">
          <a:xfrm>
            <a:off x="1566824" y="178284"/>
            <a:ext cx="7737817" cy="48778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DC2B43B-6A34-2AFC-BE46-938676F8BDDE}"/>
              </a:ext>
            </a:extLst>
          </p:cNvPr>
          <p:cNvCxnSpPr>
            <a:cxnSpLocks/>
          </p:cNvCxnSpPr>
          <p:nvPr/>
        </p:nvCxnSpPr>
        <p:spPr>
          <a:xfrm flipH="1">
            <a:off x="1688841" y="662473"/>
            <a:ext cx="457200" cy="746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3665B5F0-9404-29C1-2A4E-BFA47456D2ED}"/>
              </a:ext>
            </a:extLst>
          </p:cNvPr>
          <p:cNvSpPr/>
          <p:nvPr/>
        </p:nvSpPr>
        <p:spPr>
          <a:xfrm>
            <a:off x="139959" y="178283"/>
            <a:ext cx="1529676" cy="9220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Fill Bank Account Number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8665A6-1E4D-9A86-A655-D65A10082027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8602396" y="480060"/>
            <a:ext cx="1367363" cy="584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24329C4A-A606-E8AD-F08E-12FD448E8A73}"/>
              </a:ext>
            </a:extLst>
          </p:cNvPr>
          <p:cNvSpPr/>
          <p:nvPr/>
        </p:nvSpPr>
        <p:spPr>
          <a:xfrm>
            <a:off x="9969759" y="0"/>
            <a:ext cx="1714500" cy="9601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Type the bank account number again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3AFF935-E764-2C14-B5BE-192EB88E6D01}"/>
              </a:ext>
            </a:extLst>
          </p:cNvPr>
          <p:cNvCxnSpPr>
            <a:cxnSpLocks/>
          </p:cNvCxnSpPr>
          <p:nvPr/>
        </p:nvCxnSpPr>
        <p:spPr>
          <a:xfrm>
            <a:off x="5361914" y="1207437"/>
            <a:ext cx="117871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D9D30E8E-E3B7-38AD-ACE1-7635671EF82C}"/>
              </a:ext>
            </a:extLst>
          </p:cNvPr>
          <p:cNvSpPr/>
          <p:nvPr/>
        </p:nvSpPr>
        <p:spPr>
          <a:xfrm>
            <a:off x="6565544" y="840273"/>
            <a:ext cx="2583180" cy="7315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Fill IFSC Code (</a:t>
            </a:r>
            <a:r>
              <a:rPr lang="en-IN" sz="1100" kern="100" dirty="0">
                <a:solidFill>
                  <a:srgbClr val="47D459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Mandatory for India based Vendors</a:t>
            </a: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5306E9-3298-7402-1309-0777BC370EA5}"/>
              </a:ext>
            </a:extLst>
          </p:cNvPr>
          <p:cNvCxnSpPr>
            <a:cxnSpLocks/>
          </p:cNvCxnSpPr>
          <p:nvPr/>
        </p:nvCxnSpPr>
        <p:spPr>
          <a:xfrm>
            <a:off x="2967135" y="1784882"/>
            <a:ext cx="5239546" cy="2422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D77FB92D-BB5E-1DC9-C79E-29D3A7E0D197}"/>
              </a:ext>
            </a:extLst>
          </p:cNvPr>
          <p:cNvSpPr/>
          <p:nvPr/>
        </p:nvSpPr>
        <p:spPr>
          <a:xfrm>
            <a:off x="8206681" y="1537564"/>
            <a:ext cx="4010919" cy="9448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 case your company expects urgent/wire payments you may fill below information, if not you can ignore it (usually it will be ignored)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C4AFCA4-4ED2-80BD-4439-CE0AA4B54A75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5629051" y="3632206"/>
            <a:ext cx="3689371" cy="7495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B3A97AC5-7079-0051-7C78-F99C15149658}"/>
              </a:ext>
            </a:extLst>
          </p:cNvPr>
          <p:cNvSpPr/>
          <p:nvPr/>
        </p:nvSpPr>
        <p:spPr>
          <a:xfrm>
            <a:off x="9318422" y="3075946"/>
            <a:ext cx="1912620" cy="11125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Attach Bank form / Cancelled cheque (</a:t>
            </a:r>
            <a:r>
              <a:rPr lang="en-IN" sz="1100" kern="100" dirty="0">
                <a:solidFill>
                  <a:srgbClr val="47D459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Mandatory</a:t>
            </a: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2" name="Picture 21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2783EC2C-0AEC-26DF-64AD-40FE2812CD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4"/>
          <a:stretch/>
        </p:blipFill>
        <p:spPr bwMode="auto">
          <a:xfrm>
            <a:off x="1782147" y="5056104"/>
            <a:ext cx="7522494" cy="17926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B1375D1-892A-D367-AEBE-72BAABDEF595}"/>
              </a:ext>
            </a:extLst>
          </p:cNvPr>
          <p:cNvCxnSpPr>
            <a:cxnSpLocks/>
          </p:cNvCxnSpPr>
          <p:nvPr/>
        </p:nvCxnSpPr>
        <p:spPr>
          <a:xfrm flipV="1">
            <a:off x="8966718" y="5515343"/>
            <a:ext cx="917353" cy="6905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33D5A523-6B18-2422-67B2-C5EB7F7EAB4E}"/>
              </a:ext>
            </a:extLst>
          </p:cNvPr>
          <p:cNvSpPr/>
          <p:nvPr/>
        </p:nvSpPr>
        <p:spPr>
          <a:xfrm>
            <a:off x="9556411" y="4857483"/>
            <a:ext cx="1455420" cy="70866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Click Save &amp; Next</a:t>
            </a:r>
          </a:p>
        </p:txBody>
      </p:sp>
    </p:spTree>
    <p:extLst>
      <p:ext uri="{BB962C8B-B14F-4D97-AF65-F5344CB8AC3E}">
        <p14:creationId xmlns:p14="http://schemas.microsoft.com/office/powerpoint/2010/main" val="1982247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54F557-A5EE-E958-C66D-3B0EB66B8C5F}"/>
              </a:ext>
            </a:extLst>
          </p:cNvPr>
          <p:cNvSpPr txBox="1"/>
          <p:nvPr/>
        </p:nvSpPr>
        <p:spPr>
          <a:xfrm>
            <a:off x="-1" y="0"/>
            <a:ext cx="5656683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IN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Add </a:t>
            </a:r>
            <a:r>
              <a:rPr lang="en-IN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Remit-To Address (</a:t>
            </a:r>
            <a:r>
              <a:rPr lang="en-IN" sz="18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Mandatory</a:t>
            </a:r>
            <a:r>
              <a:rPr lang="en-IN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IN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screenshot of a computer">
            <a:extLst>
              <a:ext uri="{FF2B5EF4-FFF2-40B4-BE49-F238E27FC236}">
                <a16:creationId xmlns:a16="http://schemas.microsoft.com/office/drawing/2014/main" id="{9379457C-6772-DE38-EF40-4050E2F0E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" y="378565"/>
            <a:ext cx="7176810" cy="344541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34B4FB3-D2EA-96B3-26E6-DF33FDE29198}"/>
              </a:ext>
            </a:extLst>
          </p:cNvPr>
          <p:cNvSpPr/>
          <p:nvPr/>
        </p:nvSpPr>
        <p:spPr>
          <a:xfrm>
            <a:off x="9246388" y="1539552"/>
            <a:ext cx="2724788" cy="163285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Please fill the remit-to address details (</a:t>
            </a:r>
            <a:r>
              <a:rPr lang="en-IN" sz="1100" b="1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this is a mandatory step</a:t>
            </a: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28807152-F27F-F18B-8983-5E55B901DBCC}"/>
              </a:ext>
            </a:extLst>
          </p:cNvPr>
          <p:cNvSpPr/>
          <p:nvPr/>
        </p:nvSpPr>
        <p:spPr>
          <a:xfrm>
            <a:off x="7458021" y="255498"/>
            <a:ext cx="1765293" cy="6494447"/>
          </a:xfrm>
          <a:prstGeom prst="rightBrace">
            <a:avLst>
              <a:gd name="adj1" fmla="val 50806"/>
              <a:gd name="adj2" fmla="val 33273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11B2684-02CF-A6F9-8F1F-55DE71494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" y="3978609"/>
            <a:ext cx="7176810" cy="287939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AEFC92C-B8C5-8072-0CA3-47B58F2DE401}"/>
              </a:ext>
            </a:extLst>
          </p:cNvPr>
          <p:cNvCxnSpPr>
            <a:cxnSpLocks/>
          </p:cNvCxnSpPr>
          <p:nvPr/>
        </p:nvCxnSpPr>
        <p:spPr>
          <a:xfrm flipH="1" flipV="1">
            <a:off x="4985969" y="6479435"/>
            <a:ext cx="840322" cy="706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EAB634C-D2EF-4138-6A82-AEE5CB65D257}"/>
              </a:ext>
            </a:extLst>
          </p:cNvPr>
          <p:cNvSpPr/>
          <p:nvPr/>
        </p:nvSpPr>
        <p:spPr>
          <a:xfrm>
            <a:off x="2898089" y="6208925"/>
            <a:ext cx="2087880" cy="5410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Click Save &amp; next</a:t>
            </a:r>
          </a:p>
        </p:txBody>
      </p:sp>
    </p:spTree>
    <p:extLst>
      <p:ext uri="{BB962C8B-B14F-4D97-AF65-F5344CB8AC3E}">
        <p14:creationId xmlns:p14="http://schemas.microsoft.com/office/powerpoint/2010/main" val="3126910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1272</Words>
  <Application>Microsoft Office PowerPoint</Application>
  <PresentationFormat>Widescreen</PresentationFormat>
  <Paragraphs>115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Sreenivasulu Dasari</dc:creator>
  <cp:lastModifiedBy>Maggie Mingione</cp:lastModifiedBy>
  <cp:revision>2</cp:revision>
  <dcterms:created xsi:type="dcterms:W3CDTF">2025-09-24T14:47:46Z</dcterms:created>
  <dcterms:modified xsi:type="dcterms:W3CDTF">2025-10-10T22:03:35Z</dcterms:modified>
</cp:coreProperties>
</file>