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147376522" r:id="rId5"/>
    <p:sldId id="2147376511" r:id="rId6"/>
    <p:sldId id="2147376567" r:id="rId7"/>
    <p:sldId id="280" r:id="rId8"/>
    <p:sldId id="282" r:id="rId9"/>
    <p:sldId id="2147376539" r:id="rId10"/>
    <p:sldId id="2147376514" r:id="rId11"/>
    <p:sldId id="2147376515" r:id="rId12"/>
    <p:sldId id="2147376568" r:id="rId13"/>
    <p:sldId id="2147376569" r:id="rId14"/>
    <p:sldId id="2147376519" r:id="rId15"/>
    <p:sldId id="2147376520" r:id="rId16"/>
    <p:sldId id="2147376570" r:id="rId17"/>
    <p:sldId id="2147376571" r:id="rId18"/>
    <p:sldId id="2147376572" r:id="rId19"/>
    <p:sldId id="2147376573" r:id="rId20"/>
    <p:sldId id="2147376574" r:id="rId21"/>
    <p:sldId id="2147376575" r:id="rId22"/>
    <p:sldId id="2147376576" r:id="rId23"/>
    <p:sldId id="2147376577" r:id="rId24"/>
    <p:sldId id="2147376578" r:id="rId25"/>
    <p:sldId id="2147376547" r:id="rId26"/>
    <p:sldId id="2147376552" r:id="rId27"/>
    <p:sldId id="2147376581" r:id="rId28"/>
    <p:sldId id="2147376555" r:id="rId29"/>
    <p:sldId id="2147376565" r:id="rId30"/>
    <p:sldId id="2147376584" r:id="rId31"/>
    <p:sldId id="2147376582" r:id="rId32"/>
    <p:sldId id="2147376546" r:id="rId33"/>
    <p:sldId id="2147376553" r:id="rId34"/>
    <p:sldId id="2147376526" r:id="rId35"/>
    <p:sldId id="2147376579" r:id="rId36"/>
    <p:sldId id="214737658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C341C8-FED7-3A7F-B65D-4C5B28D0548A}" name="Megan Hoover [C]" initials="M[" userId="S::megan.hoover@nutanix.com::cb7502ac-2759-42ef-a37a-321de9be70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83B1C-AD6A-F1DB-1D96-F29C8444F8A8}" v="9" dt="2025-01-09T17:05:00.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58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C56DB-D908-42A6-A040-206924F01E56}" type="datetimeFigureOut">
              <a:rPr lang="en-IN" smtClean="0"/>
              <a:t>01-07-2025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BDA68-ED9C-41A5-8F09-6B50E1A859E2}" type="slidenum">
              <a:rPr lang="en-IN" smtClean="0"/>
              <a:t>‹#›</a:t>
            </a:fld>
            <a:endParaRPr lang="en-IN"/>
          </a:p>
        </p:txBody>
      </p:sp>
    </p:spTree>
    <p:extLst>
      <p:ext uri="{BB962C8B-B14F-4D97-AF65-F5344CB8AC3E}">
        <p14:creationId xmlns:p14="http://schemas.microsoft.com/office/powerpoint/2010/main" val="117751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366430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3932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1157924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3146399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1592647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105021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2412786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2107875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733569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2672669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266502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2:notes"/>
          <p:cNvSpPr txBox="1">
            <a:spLocks noGrp="1"/>
          </p:cNvSpPr>
          <p:nvPr>
            <p:ph type="body" idx="1"/>
          </p:nvPr>
        </p:nvSpPr>
        <p:spPr>
          <a:xfrm>
            <a:off x="709930" y="4861441"/>
            <a:ext cx="5679440" cy="4605576"/>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Font typeface="Arial"/>
              <a:buNone/>
            </a:pPr>
            <a:endParaRPr/>
          </a:p>
        </p:txBody>
      </p:sp>
      <p:sp>
        <p:nvSpPr>
          <p:cNvPr id="694" name="Google Shape;694;p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344521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3219047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1931235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1193426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1191473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4139587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4234023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2234823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1739314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1939404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2943663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4145484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3600901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157668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19025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38917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49950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2510623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4029796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IN"/>
          </a:p>
        </p:txBody>
      </p:sp>
    </p:spTree>
    <p:extLst>
      <p:ext uri="{BB962C8B-B14F-4D97-AF65-F5344CB8AC3E}">
        <p14:creationId xmlns:p14="http://schemas.microsoft.com/office/powerpoint/2010/main" val="328413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3.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BDFF-7C97-31D7-F5E8-534F4DBFDC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090097E-7D9F-0356-6837-1C67CDDB6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6D72EAF-68E3-F096-678C-2EE0BBFE40A3}"/>
              </a:ext>
            </a:extLst>
          </p:cNvPr>
          <p:cNvSpPr>
            <a:spLocks noGrp="1"/>
          </p:cNvSpPr>
          <p:nvPr>
            <p:ph type="dt" sz="half" idx="10"/>
          </p:nvPr>
        </p:nvSpPr>
        <p:spPr/>
        <p:txBody>
          <a:bodyPr/>
          <a:lstStyle/>
          <a:p>
            <a:fld id="{ED652C84-9E2C-4019-8504-CB4C06938491}" type="datetimeFigureOut">
              <a:rPr lang="en-IN" smtClean="0"/>
              <a:t>01-07-2025</a:t>
            </a:fld>
            <a:endParaRPr lang="en-IN"/>
          </a:p>
        </p:txBody>
      </p:sp>
      <p:sp>
        <p:nvSpPr>
          <p:cNvPr id="5" name="Footer Placeholder 4">
            <a:extLst>
              <a:ext uri="{FF2B5EF4-FFF2-40B4-BE49-F238E27FC236}">
                <a16:creationId xmlns:a16="http://schemas.microsoft.com/office/drawing/2014/main" id="{63B51C95-569A-FF7E-1E8E-60F596A8066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6BBA7F6-BE55-80D7-56B0-6D196E9AF79E}"/>
              </a:ext>
            </a:extLst>
          </p:cNvPr>
          <p:cNvSpPr>
            <a:spLocks noGrp="1"/>
          </p:cNvSpPr>
          <p:nvPr>
            <p:ph type="sldNum" sz="quarter" idx="12"/>
          </p:nvPr>
        </p:nvSpPr>
        <p:spPr/>
        <p:txBody>
          <a:bodyPr/>
          <a:lstStyle/>
          <a:p>
            <a:fld id="{D5BC776C-AA77-4687-9021-2DCDC3B976DA}" type="slidenum">
              <a:rPr lang="en-IN" smtClean="0"/>
              <a:t>‹#›</a:t>
            </a:fld>
            <a:endParaRPr lang="en-IN"/>
          </a:p>
        </p:txBody>
      </p:sp>
    </p:spTree>
    <p:extLst>
      <p:ext uri="{BB962C8B-B14F-4D97-AF65-F5344CB8AC3E}">
        <p14:creationId xmlns:p14="http://schemas.microsoft.com/office/powerpoint/2010/main" val="390554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0E6C-9A3C-63DF-CC1F-9DB8F6A6337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AD22922-EFFB-E191-F5A8-E997AA990B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CAB1101-3F3B-F49F-393C-AEA13AC0B366}"/>
              </a:ext>
            </a:extLst>
          </p:cNvPr>
          <p:cNvSpPr>
            <a:spLocks noGrp="1"/>
          </p:cNvSpPr>
          <p:nvPr>
            <p:ph type="dt" sz="half" idx="10"/>
          </p:nvPr>
        </p:nvSpPr>
        <p:spPr/>
        <p:txBody>
          <a:bodyPr/>
          <a:lstStyle/>
          <a:p>
            <a:fld id="{ED652C84-9E2C-4019-8504-CB4C06938491}" type="datetimeFigureOut">
              <a:rPr lang="en-IN" smtClean="0"/>
              <a:t>01-07-2025</a:t>
            </a:fld>
            <a:endParaRPr lang="en-IN"/>
          </a:p>
        </p:txBody>
      </p:sp>
      <p:sp>
        <p:nvSpPr>
          <p:cNvPr id="5" name="Footer Placeholder 4">
            <a:extLst>
              <a:ext uri="{FF2B5EF4-FFF2-40B4-BE49-F238E27FC236}">
                <a16:creationId xmlns:a16="http://schemas.microsoft.com/office/drawing/2014/main" id="{CA4C7B6A-59BF-E1E3-C6EC-DF20D21A65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F5F2D8E-CF75-E73D-41D5-16247965CF17}"/>
              </a:ext>
            </a:extLst>
          </p:cNvPr>
          <p:cNvSpPr>
            <a:spLocks noGrp="1"/>
          </p:cNvSpPr>
          <p:nvPr>
            <p:ph type="sldNum" sz="quarter" idx="12"/>
          </p:nvPr>
        </p:nvSpPr>
        <p:spPr/>
        <p:txBody>
          <a:bodyPr/>
          <a:lstStyle/>
          <a:p>
            <a:fld id="{D5BC776C-AA77-4687-9021-2DCDC3B976DA}" type="slidenum">
              <a:rPr lang="en-IN" smtClean="0"/>
              <a:t>‹#›</a:t>
            </a:fld>
            <a:endParaRPr lang="en-IN"/>
          </a:p>
        </p:txBody>
      </p:sp>
    </p:spTree>
    <p:extLst>
      <p:ext uri="{BB962C8B-B14F-4D97-AF65-F5344CB8AC3E}">
        <p14:creationId xmlns:p14="http://schemas.microsoft.com/office/powerpoint/2010/main" val="2349844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7B6810-A07F-774F-06A7-2F84C8FEEF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B620352-2662-37CB-9FC6-64525F74C9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9405309-6695-A7B6-5407-D8D32D0F6A14}"/>
              </a:ext>
            </a:extLst>
          </p:cNvPr>
          <p:cNvSpPr>
            <a:spLocks noGrp="1"/>
          </p:cNvSpPr>
          <p:nvPr>
            <p:ph type="dt" sz="half" idx="10"/>
          </p:nvPr>
        </p:nvSpPr>
        <p:spPr/>
        <p:txBody>
          <a:bodyPr/>
          <a:lstStyle/>
          <a:p>
            <a:fld id="{ED652C84-9E2C-4019-8504-CB4C06938491}" type="datetimeFigureOut">
              <a:rPr lang="en-IN" smtClean="0"/>
              <a:t>01-07-2025</a:t>
            </a:fld>
            <a:endParaRPr lang="en-IN"/>
          </a:p>
        </p:txBody>
      </p:sp>
      <p:sp>
        <p:nvSpPr>
          <p:cNvPr id="5" name="Footer Placeholder 4">
            <a:extLst>
              <a:ext uri="{FF2B5EF4-FFF2-40B4-BE49-F238E27FC236}">
                <a16:creationId xmlns:a16="http://schemas.microsoft.com/office/drawing/2014/main" id="{11171827-9D73-729F-D6C1-52795A60193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827C6BE-910F-23C8-5D64-6F4AD620AC06}"/>
              </a:ext>
            </a:extLst>
          </p:cNvPr>
          <p:cNvSpPr>
            <a:spLocks noGrp="1"/>
          </p:cNvSpPr>
          <p:nvPr>
            <p:ph type="sldNum" sz="quarter" idx="12"/>
          </p:nvPr>
        </p:nvSpPr>
        <p:spPr/>
        <p:txBody>
          <a:bodyPr/>
          <a:lstStyle/>
          <a:p>
            <a:fld id="{D5BC776C-AA77-4687-9021-2DCDC3B976DA}" type="slidenum">
              <a:rPr lang="en-IN" smtClean="0"/>
              <a:t>‹#›</a:t>
            </a:fld>
            <a:endParaRPr lang="en-IN"/>
          </a:p>
        </p:txBody>
      </p:sp>
    </p:spTree>
    <p:extLst>
      <p:ext uri="{BB962C8B-B14F-4D97-AF65-F5344CB8AC3E}">
        <p14:creationId xmlns:p14="http://schemas.microsoft.com/office/powerpoint/2010/main" val="1235363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Left Justified">
  <p:cSld name="Title Only-Left Justified">
    <p:spTree>
      <p:nvGrpSpPr>
        <p:cNvPr id="1" name="Shape 143"/>
        <p:cNvGrpSpPr/>
        <p:nvPr/>
      </p:nvGrpSpPr>
      <p:grpSpPr>
        <a:xfrm>
          <a:off x="0" y="0"/>
          <a:ext cx="0" cy="0"/>
          <a:chOff x="0" y="0"/>
          <a:chExt cx="0" cy="0"/>
        </a:xfrm>
      </p:grpSpPr>
      <p:sp>
        <p:nvSpPr>
          <p:cNvPr id="144" name="Google Shape;144;p11"/>
          <p:cNvSpPr txBox="1">
            <a:spLocks noGrp="1"/>
          </p:cNvSpPr>
          <p:nvPr>
            <p:ph type="title"/>
          </p:nvPr>
        </p:nvSpPr>
        <p:spPr>
          <a:xfrm>
            <a:off x="538200" y="538633"/>
            <a:ext cx="11093200" cy="832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6"/>
              </a:buClr>
              <a:buSzPts val="2800"/>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5" name="Google Shape;145;p11"/>
          <p:cNvSpPr txBox="1">
            <a:spLocks noGrp="1"/>
          </p:cNvSpPr>
          <p:nvPr>
            <p:ph type="ftr" idx="11"/>
          </p:nvPr>
        </p:nvSpPr>
        <p:spPr>
          <a:xfrm>
            <a:off x="538200" y="6300533"/>
            <a:ext cx="3733200" cy="4312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600"/>
              <a:buNone/>
              <a:defRPr>
                <a:solidFill>
                  <a:srgbClr val="9C9C9C"/>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146" name="Google Shape;146;p11"/>
          <p:cNvSpPr/>
          <p:nvPr/>
        </p:nvSpPr>
        <p:spPr>
          <a:xfrm rot="-5400000">
            <a:off x="6013900" y="706500"/>
            <a:ext cx="154400" cy="12204800"/>
          </a:xfrm>
          <a:prstGeom prst="rect">
            <a:avLst/>
          </a:prstGeom>
          <a:gradFill>
            <a:gsLst>
              <a:gs pos="0">
                <a:srgbClr val="131313"/>
              </a:gs>
              <a:gs pos="100000">
                <a:srgbClr val="391699"/>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7" name="Google Shape;147;p11"/>
          <p:cNvSpPr txBox="1">
            <a:spLocks noGrp="1"/>
          </p:cNvSpPr>
          <p:nvPr>
            <p:ph type="sldNum" idx="12"/>
          </p:nvPr>
        </p:nvSpPr>
        <p:spPr>
          <a:xfrm>
            <a:off x="11634733" y="6333133"/>
            <a:ext cx="558800" cy="398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016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Left-Align">
  <p:cSld name="Title and Content Left-Align">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526767" y="550036"/>
            <a:ext cx="11030400" cy="787200"/>
          </a:xfrm>
          <a:prstGeom prst="rect">
            <a:avLst/>
          </a:prstGeom>
          <a:noFill/>
          <a:ln>
            <a:noFill/>
          </a:ln>
        </p:spPr>
        <p:txBody>
          <a:bodyPr spcFirstLastPara="1" wrap="square" lIns="0" tIns="0" rIns="91425" bIns="0" anchor="t" anchorCtr="0">
            <a:noAutofit/>
          </a:bodyPr>
          <a:lstStyle>
            <a:lvl1pPr lvl="0" algn="l">
              <a:lnSpc>
                <a:spcPct val="100000"/>
              </a:lnSpc>
              <a:spcBef>
                <a:spcPts val="0"/>
              </a:spcBef>
              <a:spcAft>
                <a:spcPts val="0"/>
              </a:spcAft>
              <a:buClr>
                <a:schemeClr val="accent6"/>
              </a:buClr>
              <a:buSzPts val="2800"/>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2" name="Google Shape;22;p4"/>
          <p:cNvSpPr txBox="1">
            <a:spLocks noGrp="1"/>
          </p:cNvSpPr>
          <p:nvPr>
            <p:ph type="ftr" idx="11"/>
          </p:nvPr>
        </p:nvSpPr>
        <p:spPr>
          <a:xfrm>
            <a:off x="526767" y="6300533"/>
            <a:ext cx="3744400" cy="4312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600"/>
              <a:buNone/>
              <a:defRPr>
                <a:solidFill>
                  <a:srgbClr val="9C9C9C"/>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23" name="Google Shape;23;p4"/>
          <p:cNvSpPr/>
          <p:nvPr/>
        </p:nvSpPr>
        <p:spPr>
          <a:xfrm rot="-5400000">
            <a:off x="6013900" y="706500"/>
            <a:ext cx="154400" cy="12204800"/>
          </a:xfrm>
          <a:prstGeom prst="rect">
            <a:avLst/>
          </a:prstGeom>
          <a:gradFill>
            <a:gsLst>
              <a:gs pos="0">
                <a:srgbClr val="131313"/>
              </a:gs>
              <a:gs pos="100000">
                <a:srgbClr val="391699"/>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4"/>
          <p:cNvSpPr txBox="1">
            <a:spLocks noGrp="1"/>
          </p:cNvSpPr>
          <p:nvPr>
            <p:ph type="sldNum" idx="12"/>
          </p:nvPr>
        </p:nvSpPr>
        <p:spPr>
          <a:xfrm>
            <a:off x="11631400" y="6333133"/>
            <a:ext cx="562000" cy="398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600"/>
              <a:buFont typeface="Arial"/>
              <a:buNone/>
              <a:defRPr sz="800" b="0" i="0" u="none" strike="noStrike" cap="none">
                <a:solidFill>
                  <a:srgbClr val="9C9C9C"/>
                </a:solidFill>
                <a:latin typeface="Montserrat"/>
                <a:ea typeface="Montserrat"/>
                <a:cs typeface="Montserrat"/>
                <a:sym typeface="Montserrat"/>
              </a:defRPr>
            </a:lvl9pPr>
          </a:lstStyle>
          <a:p>
            <a:fld id="{00000000-1234-1234-1234-123412341234}" type="slidenum">
              <a:rPr lang="en" smtClean="0"/>
              <a:pPr/>
              <a:t>‹#›</a:t>
            </a:fld>
            <a:endParaRPr lang="en"/>
          </a:p>
        </p:txBody>
      </p:sp>
      <p:sp>
        <p:nvSpPr>
          <p:cNvPr id="25" name="Google Shape;25;p4"/>
          <p:cNvSpPr txBox="1">
            <a:spLocks noGrp="1"/>
          </p:cNvSpPr>
          <p:nvPr>
            <p:ph type="body" idx="1"/>
          </p:nvPr>
        </p:nvSpPr>
        <p:spPr>
          <a:xfrm>
            <a:off x="536200" y="1660467"/>
            <a:ext cx="5314400" cy="4530800"/>
          </a:xfrm>
          <a:prstGeom prst="rect">
            <a:avLst/>
          </a:prstGeom>
          <a:noFill/>
          <a:ln>
            <a:noFill/>
          </a:ln>
        </p:spPr>
        <p:txBody>
          <a:bodyPr spcFirstLastPara="1" wrap="square" lIns="0" tIns="0" rIns="0" bIns="0" anchor="t" anchorCtr="0">
            <a:noAutofit/>
          </a:bodyPr>
          <a:lstStyle>
            <a:lvl1pPr marL="609585" marR="0" lvl="0" indent="-423323" algn="l">
              <a:lnSpc>
                <a:spcPct val="100000"/>
              </a:lnSpc>
              <a:spcBef>
                <a:spcPts val="800"/>
              </a:spcBef>
              <a:spcAft>
                <a:spcPts val="0"/>
              </a:spcAft>
              <a:buClr>
                <a:schemeClr val="accent6"/>
              </a:buClr>
              <a:buSzPts val="1400"/>
              <a:buFont typeface="Montserrat"/>
              <a:buChar char="•"/>
              <a:defRPr b="0" i="0" u="none" strike="noStrike" cap="none">
                <a:solidFill>
                  <a:schemeClr val="dk1"/>
                </a:solidFill>
                <a:latin typeface="Montserrat"/>
                <a:ea typeface="Montserrat"/>
                <a:cs typeface="Montserrat"/>
                <a:sym typeface="Montserrat"/>
              </a:defRPr>
            </a:lvl1pPr>
            <a:lvl2pPr marL="1219170" marR="0" lvl="1" indent="-423323" algn="l">
              <a:lnSpc>
                <a:spcPct val="100000"/>
              </a:lnSpc>
              <a:spcBef>
                <a:spcPts val="800"/>
              </a:spcBef>
              <a:spcAft>
                <a:spcPts val="0"/>
              </a:spcAft>
              <a:buClr>
                <a:schemeClr val="accent6"/>
              </a:buClr>
              <a:buSzPts val="1400"/>
              <a:buFont typeface="Montserrat"/>
              <a:buChar char="‒"/>
              <a:defRPr b="0" i="0" u="none" strike="noStrike" cap="none">
                <a:solidFill>
                  <a:schemeClr val="dk1"/>
                </a:solidFill>
                <a:latin typeface="Montserrat"/>
                <a:ea typeface="Montserrat"/>
                <a:cs typeface="Montserrat"/>
                <a:sym typeface="Montserrat"/>
              </a:defRPr>
            </a:lvl2pPr>
            <a:lvl3pPr marL="1828754" marR="0" lvl="2" indent="-406390" algn="l">
              <a:lnSpc>
                <a:spcPct val="100000"/>
              </a:lnSpc>
              <a:spcBef>
                <a:spcPts val="800"/>
              </a:spcBef>
              <a:spcAft>
                <a:spcPts val="0"/>
              </a:spcAft>
              <a:buClr>
                <a:schemeClr val="accent6"/>
              </a:buClr>
              <a:buSzPts val="1200"/>
              <a:buFont typeface="Montserrat"/>
              <a:buChar char="•"/>
              <a:defRPr sz="1600" b="0" i="0" u="none" strike="noStrike" cap="none">
                <a:solidFill>
                  <a:schemeClr val="dk1"/>
                </a:solidFill>
                <a:latin typeface="Montserrat"/>
                <a:ea typeface="Montserrat"/>
                <a:cs typeface="Montserrat"/>
                <a:sym typeface="Montserrat"/>
              </a:defRPr>
            </a:lvl3pPr>
            <a:lvl4pPr marL="2438339" marR="0" lvl="3" indent="-406390" algn="l">
              <a:lnSpc>
                <a:spcPct val="100000"/>
              </a:lnSpc>
              <a:spcBef>
                <a:spcPts val="800"/>
              </a:spcBef>
              <a:spcAft>
                <a:spcPts val="0"/>
              </a:spcAft>
              <a:buClr>
                <a:srgbClr val="5D87A1"/>
              </a:buClr>
              <a:buSzPts val="1200"/>
              <a:buFont typeface="Montserrat"/>
              <a:buChar char="–"/>
              <a:defRPr sz="1600" b="0" i="0" u="none" strike="noStrike" cap="none">
                <a:solidFill>
                  <a:srgbClr val="7F7F7F"/>
                </a:solidFill>
                <a:latin typeface="Montserrat"/>
                <a:ea typeface="Montserrat"/>
                <a:cs typeface="Montserrat"/>
                <a:sym typeface="Montserrat"/>
              </a:defRPr>
            </a:lvl4pPr>
            <a:lvl5pPr marL="3047924" marR="0" lvl="4" indent="-389457" algn="l">
              <a:lnSpc>
                <a:spcPct val="100000"/>
              </a:lnSpc>
              <a:spcBef>
                <a:spcPts val="360"/>
              </a:spcBef>
              <a:spcAft>
                <a:spcPts val="0"/>
              </a:spcAft>
              <a:buClr>
                <a:srgbClr val="5D87A1"/>
              </a:buClr>
              <a:buSzPts val="1000"/>
              <a:buFont typeface="Montserrat"/>
              <a:buChar char="»"/>
              <a:defRPr sz="1333" b="0" i="0" u="none" strike="noStrike" cap="none">
                <a:solidFill>
                  <a:srgbClr val="7F7F7F"/>
                </a:solidFill>
                <a:latin typeface="Montserrat"/>
                <a:ea typeface="Montserrat"/>
                <a:cs typeface="Montserrat"/>
                <a:sym typeface="Montserrat"/>
              </a:defRPr>
            </a:lvl5pPr>
            <a:lvl6pPr marL="3657509" marR="0" lvl="5" indent="-389457" algn="l">
              <a:lnSpc>
                <a:spcPct val="100000"/>
              </a:lnSpc>
              <a:spcBef>
                <a:spcPts val="400"/>
              </a:spcBef>
              <a:spcAft>
                <a:spcPts val="0"/>
              </a:spcAft>
              <a:buClr>
                <a:schemeClr val="dk1"/>
              </a:buClr>
              <a:buSzPts val="1000"/>
              <a:buFont typeface="Montserrat"/>
              <a:buChar char="•"/>
              <a:defRPr sz="1333" b="0" i="0" u="none" strike="noStrike" cap="none">
                <a:solidFill>
                  <a:schemeClr val="dk1"/>
                </a:solidFill>
                <a:latin typeface="Montserrat"/>
                <a:ea typeface="Montserrat"/>
                <a:cs typeface="Montserrat"/>
                <a:sym typeface="Montserrat"/>
              </a:defRPr>
            </a:lvl6pPr>
            <a:lvl7pPr marL="4267093" marR="0" lvl="6" indent="-372524" algn="l">
              <a:lnSpc>
                <a:spcPct val="100000"/>
              </a:lnSpc>
              <a:spcBef>
                <a:spcPts val="400"/>
              </a:spcBef>
              <a:spcAft>
                <a:spcPts val="0"/>
              </a:spcAft>
              <a:buClr>
                <a:schemeClr val="dk1"/>
              </a:buClr>
              <a:buSzPts val="800"/>
              <a:buFont typeface="Montserrat"/>
              <a:buChar char="•"/>
              <a:defRPr sz="1067" b="0" i="0" u="none" strike="noStrike" cap="none">
                <a:solidFill>
                  <a:schemeClr val="dk1"/>
                </a:solidFill>
                <a:latin typeface="Montserrat"/>
                <a:ea typeface="Montserrat"/>
                <a:cs typeface="Montserrat"/>
                <a:sym typeface="Montserrat"/>
              </a:defRPr>
            </a:lvl7pPr>
            <a:lvl8pPr marL="4876678" marR="0" lvl="7" indent="-372524" algn="l">
              <a:lnSpc>
                <a:spcPct val="100000"/>
              </a:lnSpc>
              <a:spcBef>
                <a:spcPts val="400"/>
              </a:spcBef>
              <a:spcAft>
                <a:spcPts val="0"/>
              </a:spcAft>
              <a:buClr>
                <a:schemeClr val="dk1"/>
              </a:buClr>
              <a:buSzPts val="800"/>
              <a:buFont typeface="Montserrat"/>
              <a:buChar char="•"/>
              <a:defRPr sz="1067" b="0" i="0" u="none" strike="noStrike" cap="none">
                <a:solidFill>
                  <a:schemeClr val="dk1"/>
                </a:solidFill>
                <a:latin typeface="Montserrat"/>
                <a:ea typeface="Montserrat"/>
                <a:cs typeface="Montserrat"/>
                <a:sym typeface="Montserrat"/>
              </a:defRPr>
            </a:lvl8pPr>
            <a:lvl9pPr marL="5486263" marR="0" lvl="8" indent="-372524" algn="l">
              <a:lnSpc>
                <a:spcPct val="100000"/>
              </a:lnSpc>
              <a:spcBef>
                <a:spcPts val="400"/>
              </a:spcBef>
              <a:spcAft>
                <a:spcPts val="0"/>
              </a:spcAft>
              <a:buClr>
                <a:schemeClr val="dk1"/>
              </a:buClr>
              <a:buSzPts val="800"/>
              <a:buFont typeface="Montserrat"/>
              <a:buChar char="•"/>
              <a:defRPr sz="1067" b="0" i="0" u="none" strike="noStrike" cap="none">
                <a:solidFill>
                  <a:schemeClr val="dk1"/>
                </a:solidFill>
                <a:latin typeface="Montserrat"/>
                <a:ea typeface="Montserrat"/>
                <a:cs typeface="Montserrat"/>
                <a:sym typeface="Montserrat"/>
              </a:defRPr>
            </a:lvl9pPr>
          </a:lstStyle>
          <a:p>
            <a:pPr lvl="0"/>
            <a:r>
              <a:rPr lang="en-US"/>
              <a:t>Click to edit Master text styles</a:t>
            </a:r>
          </a:p>
        </p:txBody>
      </p:sp>
    </p:spTree>
    <p:extLst>
      <p:ext uri="{BB962C8B-B14F-4D97-AF65-F5344CB8AC3E}">
        <p14:creationId xmlns:p14="http://schemas.microsoft.com/office/powerpoint/2010/main" val="298792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2">
  <p:cSld name="Title Slide-2">
    <p:bg>
      <p:bgPr>
        <a:solidFill>
          <a:schemeClr val="dk2"/>
        </a:solidFill>
        <a:effectLst/>
      </p:bgPr>
    </p:bg>
    <p:spTree>
      <p:nvGrpSpPr>
        <p:cNvPr id="1" name="Shape 148"/>
        <p:cNvGrpSpPr/>
        <p:nvPr/>
      </p:nvGrpSpPr>
      <p:grpSpPr>
        <a:xfrm>
          <a:off x="0" y="0"/>
          <a:ext cx="0" cy="0"/>
          <a:chOff x="0" y="0"/>
          <a:chExt cx="0" cy="0"/>
        </a:xfrm>
      </p:grpSpPr>
      <p:pic>
        <p:nvPicPr>
          <p:cNvPr id="149" name="Google Shape;149;p12"/>
          <p:cNvPicPr preferRelativeResize="0"/>
          <p:nvPr/>
        </p:nvPicPr>
        <p:blipFill rotWithShape="1">
          <a:blip r:embed="rId2">
            <a:alphaModFix/>
          </a:blip>
          <a:srcRect l="2438" t="2438"/>
          <a:stretch/>
        </p:blipFill>
        <p:spPr>
          <a:xfrm>
            <a:off x="0" y="0"/>
            <a:ext cx="12192000" cy="6858000"/>
          </a:xfrm>
          <a:prstGeom prst="rect">
            <a:avLst/>
          </a:prstGeom>
          <a:noFill/>
          <a:ln>
            <a:noFill/>
          </a:ln>
        </p:spPr>
      </p:pic>
      <p:sp>
        <p:nvSpPr>
          <p:cNvPr id="150" name="Google Shape;150;p12"/>
          <p:cNvSpPr txBox="1">
            <a:spLocks noGrp="1"/>
          </p:cNvSpPr>
          <p:nvPr>
            <p:ph type="ctrTitle"/>
          </p:nvPr>
        </p:nvSpPr>
        <p:spPr>
          <a:xfrm>
            <a:off x="378533" y="1136467"/>
            <a:ext cx="4769600" cy="2699600"/>
          </a:xfrm>
          <a:prstGeom prst="rect">
            <a:avLst/>
          </a:prstGeom>
          <a:noFill/>
          <a:ln>
            <a:noFill/>
          </a:ln>
        </p:spPr>
        <p:txBody>
          <a:bodyPr spcFirstLastPara="1" wrap="square" lIns="0" tIns="45700" rIns="91425" bIns="45700" anchor="b" anchorCtr="0">
            <a:normAutofit/>
          </a:bodyPr>
          <a:lstStyle>
            <a:lvl1pPr lvl="0" algn="ctr">
              <a:lnSpc>
                <a:spcPct val="100000"/>
              </a:lnSpc>
              <a:spcBef>
                <a:spcPts val="0"/>
              </a:spcBef>
              <a:spcAft>
                <a:spcPts val="0"/>
              </a:spcAft>
              <a:buClr>
                <a:schemeClr val="lt1"/>
              </a:buClr>
              <a:buSzPts val="2800"/>
              <a:buFont typeface="Montserrat"/>
              <a:buNone/>
              <a:defRPr sz="3733" b="1">
                <a:solidFill>
                  <a:schemeClr val="lt1"/>
                </a:solidFill>
                <a:latin typeface="Montserrat"/>
                <a:ea typeface="Montserrat"/>
                <a:cs typeface="Montserrat"/>
                <a:sym typeface="Montserrat"/>
              </a:defRPr>
            </a:lvl1pPr>
            <a:lvl2pPr lvl="1" algn="ctr">
              <a:lnSpc>
                <a:spcPct val="100000"/>
              </a:lnSpc>
              <a:spcBef>
                <a:spcPts val="0"/>
              </a:spcBef>
              <a:spcAft>
                <a:spcPts val="0"/>
              </a:spcAft>
              <a:buSzPts val="1400"/>
              <a:buFont typeface="Montserrat"/>
              <a:buNone/>
              <a:defRPr b="1">
                <a:latin typeface="Montserrat"/>
                <a:ea typeface="Montserrat"/>
                <a:cs typeface="Montserrat"/>
                <a:sym typeface="Montserrat"/>
              </a:defRPr>
            </a:lvl2pPr>
            <a:lvl3pPr lvl="2" algn="ctr">
              <a:lnSpc>
                <a:spcPct val="100000"/>
              </a:lnSpc>
              <a:spcBef>
                <a:spcPts val="0"/>
              </a:spcBef>
              <a:spcAft>
                <a:spcPts val="0"/>
              </a:spcAft>
              <a:buSzPts val="1400"/>
              <a:buFont typeface="Montserrat"/>
              <a:buNone/>
              <a:defRPr b="1">
                <a:latin typeface="Montserrat"/>
                <a:ea typeface="Montserrat"/>
                <a:cs typeface="Montserrat"/>
                <a:sym typeface="Montserrat"/>
              </a:defRPr>
            </a:lvl3pPr>
            <a:lvl4pPr lvl="3" algn="ctr">
              <a:lnSpc>
                <a:spcPct val="100000"/>
              </a:lnSpc>
              <a:spcBef>
                <a:spcPts val="0"/>
              </a:spcBef>
              <a:spcAft>
                <a:spcPts val="0"/>
              </a:spcAft>
              <a:buSzPts val="1400"/>
              <a:buFont typeface="Montserrat"/>
              <a:buNone/>
              <a:defRPr b="1">
                <a:latin typeface="Montserrat"/>
                <a:ea typeface="Montserrat"/>
                <a:cs typeface="Montserrat"/>
                <a:sym typeface="Montserrat"/>
              </a:defRPr>
            </a:lvl4pPr>
            <a:lvl5pPr lvl="4" algn="ctr">
              <a:lnSpc>
                <a:spcPct val="100000"/>
              </a:lnSpc>
              <a:spcBef>
                <a:spcPts val="0"/>
              </a:spcBef>
              <a:spcAft>
                <a:spcPts val="0"/>
              </a:spcAft>
              <a:buSzPts val="1400"/>
              <a:buFont typeface="Montserrat"/>
              <a:buNone/>
              <a:defRPr b="1">
                <a:latin typeface="Montserrat"/>
                <a:ea typeface="Montserrat"/>
                <a:cs typeface="Montserrat"/>
                <a:sym typeface="Montserrat"/>
              </a:defRPr>
            </a:lvl5pPr>
            <a:lvl6pPr lvl="5" algn="ctr">
              <a:lnSpc>
                <a:spcPct val="100000"/>
              </a:lnSpc>
              <a:spcBef>
                <a:spcPts val="0"/>
              </a:spcBef>
              <a:spcAft>
                <a:spcPts val="0"/>
              </a:spcAft>
              <a:buSzPts val="1400"/>
              <a:buFont typeface="Montserrat"/>
              <a:buNone/>
              <a:defRPr b="1">
                <a:latin typeface="Montserrat"/>
                <a:ea typeface="Montserrat"/>
                <a:cs typeface="Montserrat"/>
                <a:sym typeface="Montserrat"/>
              </a:defRPr>
            </a:lvl6pPr>
            <a:lvl7pPr lvl="6" algn="ctr">
              <a:lnSpc>
                <a:spcPct val="100000"/>
              </a:lnSpc>
              <a:spcBef>
                <a:spcPts val="0"/>
              </a:spcBef>
              <a:spcAft>
                <a:spcPts val="0"/>
              </a:spcAft>
              <a:buSzPts val="1400"/>
              <a:buFont typeface="Montserrat"/>
              <a:buNone/>
              <a:defRPr b="1">
                <a:latin typeface="Montserrat"/>
                <a:ea typeface="Montserrat"/>
                <a:cs typeface="Montserrat"/>
                <a:sym typeface="Montserrat"/>
              </a:defRPr>
            </a:lvl7pPr>
            <a:lvl8pPr lvl="7" algn="ctr">
              <a:lnSpc>
                <a:spcPct val="100000"/>
              </a:lnSpc>
              <a:spcBef>
                <a:spcPts val="0"/>
              </a:spcBef>
              <a:spcAft>
                <a:spcPts val="0"/>
              </a:spcAft>
              <a:buSzPts val="1400"/>
              <a:buFont typeface="Montserrat"/>
              <a:buNone/>
              <a:defRPr b="1">
                <a:latin typeface="Montserrat"/>
                <a:ea typeface="Montserrat"/>
                <a:cs typeface="Montserrat"/>
                <a:sym typeface="Montserrat"/>
              </a:defRPr>
            </a:lvl8pPr>
            <a:lvl9pPr lvl="8" algn="ctr">
              <a:lnSpc>
                <a:spcPct val="100000"/>
              </a:lnSpc>
              <a:spcBef>
                <a:spcPts val="0"/>
              </a:spcBef>
              <a:spcAft>
                <a:spcPts val="0"/>
              </a:spcAft>
              <a:buSzPts val="1400"/>
              <a:buFont typeface="Montserrat"/>
              <a:buNone/>
              <a:defRPr b="1">
                <a:latin typeface="Montserrat"/>
                <a:ea typeface="Montserrat"/>
                <a:cs typeface="Montserrat"/>
                <a:sym typeface="Montserrat"/>
              </a:defRPr>
            </a:lvl9pPr>
          </a:lstStyle>
          <a:p>
            <a:r>
              <a:rPr lang="en-US"/>
              <a:t>Click to edit Master title style</a:t>
            </a:r>
            <a:endParaRPr/>
          </a:p>
        </p:txBody>
      </p:sp>
      <p:sp>
        <p:nvSpPr>
          <p:cNvPr id="151" name="Google Shape;151;p12"/>
          <p:cNvSpPr txBox="1">
            <a:spLocks noGrp="1"/>
          </p:cNvSpPr>
          <p:nvPr>
            <p:ph type="subTitle" idx="1"/>
          </p:nvPr>
        </p:nvSpPr>
        <p:spPr>
          <a:xfrm>
            <a:off x="378533" y="4167567"/>
            <a:ext cx="4840400" cy="1121600"/>
          </a:xfrm>
          <a:prstGeom prst="rect">
            <a:avLst/>
          </a:prstGeom>
          <a:noFill/>
          <a:ln>
            <a:noFill/>
          </a:ln>
        </p:spPr>
        <p:txBody>
          <a:bodyPr spcFirstLastPara="1" wrap="square" lIns="0" tIns="45700" rIns="0" bIns="45700" anchor="t" anchorCtr="0">
            <a:normAutofit/>
          </a:bodyPr>
          <a:lstStyle>
            <a:lvl1pPr lvl="0" algn="ctr">
              <a:lnSpc>
                <a:spcPct val="100000"/>
              </a:lnSpc>
              <a:spcBef>
                <a:spcPts val="0"/>
              </a:spcBef>
              <a:spcAft>
                <a:spcPts val="0"/>
              </a:spcAft>
              <a:buSzPts val="1400"/>
              <a:buNone/>
              <a:defRPr sz="1867">
                <a:solidFill>
                  <a:schemeClr val="lt1"/>
                </a:solidFill>
              </a:defRPr>
            </a:lvl1pPr>
            <a:lvl2pPr lvl="1" algn="ctr">
              <a:lnSpc>
                <a:spcPct val="100000"/>
              </a:lnSpc>
              <a:spcBef>
                <a:spcPts val="800"/>
              </a:spcBef>
              <a:spcAft>
                <a:spcPts val="0"/>
              </a:spcAft>
              <a:buSzPts val="1800"/>
              <a:buChar char="‒"/>
              <a:defRPr/>
            </a:lvl2pPr>
            <a:lvl3pPr lvl="2" algn="ctr">
              <a:lnSpc>
                <a:spcPct val="100000"/>
              </a:lnSpc>
              <a:spcBef>
                <a:spcPts val="800"/>
              </a:spcBef>
              <a:spcAft>
                <a:spcPts val="0"/>
              </a:spcAft>
              <a:buSzPts val="1800"/>
              <a:buChar char="•"/>
              <a:defRPr/>
            </a:lvl3pPr>
            <a:lvl4pPr lvl="3" algn="ctr">
              <a:lnSpc>
                <a:spcPct val="100000"/>
              </a:lnSpc>
              <a:spcBef>
                <a:spcPts val="800"/>
              </a:spcBef>
              <a:spcAft>
                <a:spcPts val="0"/>
              </a:spcAft>
              <a:buSzPts val="1800"/>
              <a:buChar char="–"/>
              <a:defRPr/>
            </a:lvl4pPr>
            <a:lvl5pPr lvl="4" algn="ctr">
              <a:lnSpc>
                <a:spcPct val="100000"/>
              </a:lnSpc>
              <a:spcBef>
                <a:spcPts val="480"/>
              </a:spcBef>
              <a:spcAft>
                <a:spcPts val="0"/>
              </a:spcAft>
              <a:buSzPts val="1800"/>
              <a:buChar char="»"/>
              <a:defRPr/>
            </a:lvl5pPr>
            <a:lvl6pPr lvl="5" algn="ctr">
              <a:lnSpc>
                <a:spcPct val="100000"/>
              </a:lnSpc>
              <a:spcBef>
                <a:spcPts val="480"/>
              </a:spcBef>
              <a:spcAft>
                <a:spcPts val="0"/>
              </a:spcAft>
              <a:buClr>
                <a:schemeClr val="dk1"/>
              </a:buClr>
              <a:buSzPts val="1800"/>
              <a:buChar char="•"/>
              <a:defRPr/>
            </a:lvl6pPr>
            <a:lvl7pPr lvl="6" algn="ctr">
              <a:lnSpc>
                <a:spcPct val="100000"/>
              </a:lnSpc>
              <a:spcBef>
                <a:spcPts val="480"/>
              </a:spcBef>
              <a:spcAft>
                <a:spcPts val="0"/>
              </a:spcAft>
              <a:buClr>
                <a:schemeClr val="dk1"/>
              </a:buClr>
              <a:buSzPts val="1800"/>
              <a:buChar char="•"/>
              <a:defRPr/>
            </a:lvl7pPr>
            <a:lvl8pPr lvl="7" algn="ctr">
              <a:lnSpc>
                <a:spcPct val="100000"/>
              </a:lnSpc>
              <a:spcBef>
                <a:spcPts val="480"/>
              </a:spcBef>
              <a:spcAft>
                <a:spcPts val="0"/>
              </a:spcAft>
              <a:buClr>
                <a:schemeClr val="dk1"/>
              </a:buClr>
              <a:buSzPts val="1800"/>
              <a:buChar char="•"/>
              <a:defRPr/>
            </a:lvl8pPr>
            <a:lvl9pPr lvl="8" algn="ctr">
              <a:lnSpc>
                <a:spcPct val="100000"/>
              </a:lnSpc>
              <a:spcBef>
                <a:spcPts val="480"/>
              </a:spcBef>
              <a:spcAft>
                <a:spcPts val="0"/>
              </a:spcAft>
              <a:buClr>
                <a:schemeClr val="dk1"/>
              </a:buClr>
              <a:buSzPts val="1800"/>
              <a:buChar char="•"/>
              <a:defRPr/>
            </a:lvl9pPr>
          </a:lstStyle>
          <a:p>
            <a:r>
              <a:rPr lang="en-US"/>
              <a:t>Click to edit Master subtitle style</a:t>
            </a:r>
            <a:endParaRPr/>
          </a:p>
        </p:txBody>
      </p:sp>
      <p:sp>
        <p:nvSpPr>
          <p:cNvPr id="152" name="Google Shape;152;p12"/>
          <p:cNvSpPr txBox="1">
            <a:spLocks noGrp="1"/>
          </p:cNvSpPr>
          <p:nvPr>
            <p:ph type="sldNum" idx="12"/>
          </p:nvPr>
        </p:nvSpPr>
        <p:spPr>
          <a:xfrm>
            <a:off x="11409045" y="6333135"/>
            <a:ext cx="731600" cy="524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1"/>
                </a:solidFill>
                <a:latin typeface="Montserrat"/>
                <a:ea typeface="Montserrat"/>
                <a:cs typeface="Montserrat"/>
                <a:sym typeface="Montserrat"/>
              </a:defRPr>
            </a:lvl9pPr>
          </a:lstStyle>
          <a:p>
            <a:fld id="{00000000-1234-1234-1234-123412341234}" type="slidenum">
              <a:rPr lang="en" smtClean="0"/>
              <a:pPr/>
              <a:t>‹#›</a:t>
            </a:fld>
            <a:endParaRPr lang="en"/>
          </a:p>
        </p:txBody>
      </p:sp>
      <p:pic>
        <p:nvPicPr>
          <p:cNvPr id="153" name="Google Shape;153;p12"/>
          <p:cNvPicPr preferRelativeResize="0"/>
          <p:nvPr/>
        </p:nvPicPr>
        <p:blipFill>
          <a:blip r:embed="rId3">
            <a:alphaModFix/>
          </a:blip>
          <a:stretch>
            <a:fillRect/>
          </a:stretch>
        </p:blipFill>
        <p:spPr>
          <a:xfrm>
            <a:off x="10095200" y="5974773"/>
            <a:ext cx="1680165" cy="494667"/>
          </a:xfrm>
          <a:prstGeom prst="rect">
            <a:avLst/>
          </a:prstGeom>
          <a:noFill/>
          <a:ln>
            <a:noFill/>
          </a:ln>
        </p:spPr>
      </p:pic>
    </p:spTree>
    <p:extLst>
      <p:ext uri="{BB962C8B-B14F-4D97-AF65-F5344CB8AC3E}">
        <p14:creationId xmlns:p14="http://schemas.microsoft.com/office/powerpoint/2010/main" val="100088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7"/>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89733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4C70-0ADA-0649-32CA-8F7B611A5EF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ACF0E26-26C3-8F16-F9BA-C10428F522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907BDF-9397-76D6-5FDC-4D01916DB35C}"/>
              </a:ext>
            </a:extLst>
          </p:cNvPr>
          <p:cNvSpPr>
            <a:spLocks noGrp="1"/>
          </p:cNvSpPr>
          <p:nvPr>
            <p:ph type="dt" sz="half" idx="10"/>
          </p:nvPr>
        </p:nvSpPr>
        <p:spPr/>
        <p:txBody>
          <a:bodyPr/>
          <a:lstStyle/>
          <a:p>
            <a:fld id="{ED652C84-9E2C-4019-8504-CB4C06938491}" type="datetimeFigureOut">
              <a:rPr lang="en-IN" smtClean="0"/>
              <a:t>01-07-2025</a:t>
            </a:fld>
            <a:endParaRPr lang="en-IN"/>
          </a:p>
        </p:txBody>
      </p:sp>
      <p:sp>
        <p:nvSpPr>
          <p:cNvPr id="5" name="Footer Placeholder 4">
            <a:extLst>
              <a:ext uri="{FF2B5EF4-FFF2-40B4-BE49-F238E27FC236}">
                <a16:creationId xmlns:a16="http://schemas.microsoft.com/office/drawing/2014/main" id="{97B1C47B-BB47-AE0B-A16A-725C0FAB2F6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5DE6CB4-5A43-1523-5786-594EE6511DAA}"/>
              </a:ext>
            </a:extLst>
          </p:cNvPr>
          <p:cNvSpPr>
            <a:spLocks noGrp="1"/>
          </p:cNvSpPr>
          <p:nvPr>
            <p:ph type="sldNum" sz="quarter" idx="12"/>
          </p:nvPr>
        </p:nvSpPr>
        <p:spPr/>
        <p:txBody>
          <a:bodyPr/>
          <a:lstStyle/>
          <a:p>
            <a:fld id="{D5BC776C-AA77-4687-9021-2DCDC3B976DA}" type="slidenum">
              <a:rPr lang="en-IN" smtClean="0"/>
              <a:t>‹#›</a:t>
            </a:fld>
            <a:endParaRPr lang="en-IN"/>
          </a:p>
        </p:txBody>
      </p:sp>
    </p:spTree>
    <p:extLst>
      <p:ext uri="{BB962C8B-B14F-4D97-AF65-F5344CB8AC3E}">
        <p14:creationId xmlns:p14="http://schemas.microsoft.com/office/powerpoint/2010/main" val="239207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DDAF-64FC-E346-D944-2377B9874D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D663A5A-F06D-F670-FE60-1BD289ACC7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BD657-BA06-36D5-2FD4-F10EB0E00457}"/>
              </a:ext>
            </a:extLst>
          </p:cNvPr>
          <p:cNvSpPr>
            <a:spLocks noGrp="1"/>
          </p:cNvSpPr>
          <p:nvPr>
            <p:ph type="dt" sz="half" idx="10"/>
          </p:nvPr>
        </p:nvSpPr>
        <p:spPr/>
        <p:txBody>
          <a:bodyPr/>
          <a:lstStyle/>
          <a:p>
            <a:fld id="{ED652C84-9E2C-4019-8504-CB4C06938491}" type="datetimeFigureOut">
              <a:rPr lang="en-IN" smtClean="0"/>
              <a:t>01-07-2025</a:t>
            </a:fld>
            <a:endParaRPr lang="en-IN"/>
          </a:p>
        </p:txBody>
      </p:sp>
      <p:sp>
        <p:nvSpPr>
          <p:cNvPr id="5" name="Footer Placeholder 4">
            <a:extLst>
              <a:ext uri="{FF2B5EF4-FFF2-40B4-BE49-F238E27FC236}">
                <a16:creationId xmlns:a16="http://schemas.microsoft.com/office/drawing/2014/main" id="{91EFA974-A692-1921-36CB-7E6DE366186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B73FF71-18E3-B83C-15AD-D89CD8F7A3FA}"/>
              </a:ext>
            </a:extLst>
          </p:cNvPr>
          <p:cNvSpPr>
            <a:spLocks noGrp="1"/>
          </p:cNvSpPr>
          <p:nvPr>
            <p:ph type="sldNum" sz="quarter" idx="12"/>
          </p:nvPr>
        </p:nvSpPr>
        <p:spPr/>
        <p:txBody>
          <a:bodyPr/>
          <a:lstStyle/>
          <a:p>
            <a:fld id="{D5BC776C-AA77-4687-9021-2DCDC3B976DA}" type="slidenum">
              <a:rPr lang="en-IN" smtClean="0"/>
              <a:t>‹#›</a:t>
            </a:fld>
            <a:endParaRPr lang="en-IN"/>
          </a:p>
        </p:txBody>
      </p:sp>
    </p:spTree>
    <p:extLst>
      <p:ext uri="{BB962C8B-B14F-4D97-AF65-F5344CB8AC3E}">
        <p14:creationId xmlns:p14="http://schemas.microsoft.com/office/powerpoint/2010/main" val="347238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0688-EE54-8D7B-5B0B-E899171181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914DD10-2536-13D2-081A-1D64644EF8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44E02C5-59E0-8F02-B1B1-955132630F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4A3E275-230A-877C-AAF6-01D6250697E3}"/>
              </a:ext>
            </a:extLst>
          </p:cNvPr>
          <p:cNvSpPr>
            <a:spLocks noGrp="1"/>
          </p:cNvSpPr>
          <p:nvPr>
            <p:ph type="dt" sz="half" idx="10"/>
          </p:nvPr>
        </p:nvSpPr>
        <p:spPr/>
        <p:txBody>
          <a:bodyPr/>
          <a:lstStyle/>
          <a:p>
            <a:fld id="{ED652C84-9E2C-4019-8504-CB4C06938491}" type="datetimeFigureOut">
              <a:rPr lang="en-IN" smtClean="0"/>
              <a:t>01-07-2025</a:t>
            </a:fld>
            <a:endParaRPr lang="en-IN"/>
          </a:p>
        </p:txBody>
      </p:sp>
      <p:sp>
        <p:nvSpPr>
          <p:cNvPr id="6" name="Footer Placeholder 5">
            <a:extLst>
              <a:ext uri="{FF2B5EF4-FFF2-40B4-BE49-F238E27FC236}">
                <a16:creationId xmlns:a16="http://schemas.microsoft.com/office/drawing/2014/main" id="{530DB664-36B3-B92D-F152-A2120DD9F2F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0E4DCE-F90B-A324-12B1-44CE16BEF7DC}"/>
              </a:ext>
            </a:extLst>
          </p:cNvPr>
          <p:cNvSpPr>
            <a:spLocks noGrp="1"/>
          </p:cNvSpPr>
          <p:nvPr>
            <p:ph type="sldNum" sz="quarter" idx="12"/>
          </p:nvPr>
        </p:nvSpPr>
        <p:spPr/>
        <p:txBody>
          <a:bodyPr/>
          <a:lstStyle/>
          <a:p>
            <a:fld id="{D5BC776C-AA77-4687-9021-2DCDC3B976DA}" type="slidenum">
              <a:rPr lang="en-IN" smtClean="0"/>
              <a:t>‹#›</a:t>
            </a:fld>
            <a:endParaRPr lang="en-IN"/>
          </a:p>
        </p:txBody>
      </p:sp>
    </p:spTree>
    <p:extLst>
      <p:ext uri="{BB962C8B-B14F-4D97-AF65-F5344CB8AC3E}">
        <p14:creationId xmlns:p14="http://schemas.microsoft.com/office/powerpoint/2010/main" val="137530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7331-FD49-872C-2EA3-16FD27835B3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F052398-E43F-02B3-F422-5FE61E7E10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8FACBF-EABF-54D1-C4AE-317723A686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F518363-4778-01EA-5075-7F39D1E686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6EDF0-8BB3-A239-2BEE-75988D79FA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9841A7D-5446-611F-0C61-3EA42250404D}"/>
              </a:ext>
            </a:extLst>
          </p:cNvPr>
          <p:cNvSpPr>
            <a:spLocks noGrp="1"/>
          </p:cNvSpPr>
          <p:nvPr>
            <p:ph type="dt" sz="half" idx="10"/>
          </p:nvPr>
        </p:nvSpPr>
        <p:spPr/>
        <p:txBody>
          <a:bodyPr/>
          <a:lstStyle/>
          <a:p>
            <a:fld id="{ED652C84-9E2C-4019-8504-CB4C06938491}" type="datetimeFigureOut">
              <a:rPr lang="en-IN" smtClean="0"/>
              <a:t>01-07-2025</a:t>
            </a:fld>
            <a:endParaRPr lang="en-IN"/>
          </a:p>
        </p:txBody>
      </p:sp>
      <p:sp>
        <p:nvSpPr>
          <p:cNvPr id="8" name="Footer Placeholder 7">
            <a:extLst>
              <a:ext uri="{FF2B5EF4-FFF2-40B4-BE49-F238E27FC236}">
                <a16:creationId xmlns:a16="http://schemas.microsoft.com/office/drawing/2014/main" id="{6E895774-BA66-F3F4-CF52-A9E88E60BAB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5B8ECF8-3E95-B240-AD1A-BA19D0AC8421}"/>
              </a:ext>
            </a:extLst>
          </p:cNvPr>
          <p:cNvSpPr>
            <a:spLocks noGrp="1"/>
          </p:cNvSpPr>
          <p:nvPr>
            <p:ph type="sldNum" sz="quarter" idx="12"/>
          </p:nvPr>
        </p:nvSpPr>
        <p:spPr/>
        <p:txBody>
          <a:bodyPr/>
          <a:lstStyle/>
          <a:p>
            <a:fld id="{D5BC776C-AA77-4687-9021-2DCDC3B976DA}" type="slidenum">
              <a:rPr lang="en-IN" smtClean="0"/>
              <a:t>‹#›</a:t>
            </a:fld>
            <a:endParaRPr lang="en-IN"/>
          </a:p>
        </p:txBody>
      </p:sp>
    </p:spTree>
    <p:extLst>
      <p:ext uri="{BB962C8B-B14F-4D97-AF65-F5344CB8AC3E}">
        <p14:creationId xmlns:p14="http://schemas.microsoft.com/office/powerpoint/2010/main" val="409760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FD43-C182-BBE7-6E96-E42A00D3352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DC34F0F-0BDD-F496-4540-601A67786FB2}"/>
              </a:ext>
            </a:extLst>
          </p:cNvPr>
          <p:cNvSpPr>
            <a:spLocks noGrp="1"/>
          </p:cNvSpPr>
          <p:nvPr>
            <p:ph type="dt" sz="half" idx="10"/>
          </p:nvPr>
        </p:nvSpPr>
        <p:spPr/>
        <p:txBody>
          <a:bodyPr/>
          <a:lstStyle/>
          <a:p>
            <a:fld id="{ED652C84-9E2C-4019-8504-CB4C06938491}" type="datetimeFigureOut">
              <a:rPr lang="en-IN" smtClean="0"/>
              <a:t>01-07-2025</a:t>
            </a:fld>
            <a:endParaRPr lang="en-IN"/>
          </a:p>
        </p:txBody>
      </p:sp>
      <p:sp>
        <p:nvSpPr>
          <p:cNvPr id="4" name="Footer Placeholder 3">
            <a:extLst>
              <a:ext uri="{FF2B5EF4-FFF2-40B4-BE49-F238E27FC236}">
                <a16:creationId xmlns:a16="http://schemas.microsoft.com/office/drawing/2014/main" id="{3BC6A23A-F2CA-F1ED-7125-747094AA93B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7E72FA8-C93F-24CE-4F6E-33BE9EC337B5}"/>
              </a:ext>
            </a:extLst>
          </p:cNvPr>
          <p:cNvSpPr>
            <a:spLocks noGrp="1"/>
          </p:cNvSpPr>
          <p:nvPr>
            <p:ph type="sldNum" sz="quarter" idx="12"/>
          </p:nvPr>
        </p:nvSpPr>
        <p:spPr/>
        <p:txBody>
          <a:bodyPr/>
          <a:lstStyle/>
          <a:p>
            <a:fld id="{D5BC776C-AA77-4687-9021-2DCDC3B976DA}" type="slidenum">
              <a:rPr lang="en-IN" smtClean="0"/>
              <a:t>‹#›</a:t>
            </a:fld>
            <a:endParaRPr lang="en-IN"/>
          </a:p>
        </p:txBody>
      </p:sp>
    </p:spTree>
    <p:extLst>
      <p:ext uri="{BB962C8B-B14F-4D97-AF65-F5344CB8AC3E}">
        <p14:creationId xmlns:p14="http://schemas.microsoft.com/office/powerpoint/2010/main" val="4208055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C5325F-8A72-4F4E-0607-1EA828491B4F}"/>
              </a:ext>
            </a:extLst>
          </p:cNvPr>
          <p:cNvSpPr>
            <a:spLocks noGrp="1"/>
          </p:cNvSpPr>
          <p:nvPr>
            <p:ph type="dt" sz="half" idx="10"/>
          </p:nvPr>
        </p:nvSpPr>
        <p:spPr/>
        <p:txBody>
          <a:bodyPr/>
          <a:lstStyle/>
          <a:p>
            <a:fld id="{ED652C84-9E2C-4019-8504-CB4C06938491}" type="datetimeFigureOut">
              <a:rPr lang="en-IN" smtClean="0"/>
              <a:t>01-07-2025</a:t>
            </a:fld>
            <a:endParaRPr lang="en-IN"/>
          </a:p>
        </p:txBody>
      </p:sp>
      <p:sp>
        <p:nvSpPr>
          <p:cNvPr id="3" name="Footer Placeholder 2">
            <a:extLst>
              <a:ext uri="{FF2B5EF4-FFF2-40B4-BE49-F238E27FC236}">
                <a16:creationId xmlns:a16="http://schemas.microsoft.com/office/drawing/2014/main" id="{CDFB46A0-6B24-5197-7A9D-1B1D81BDDE7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F196507-CF6F-B4D2-4533-D9996DFF250E}"/>
              </a:ext>
            </a:extLst>
          </p:cNvPr>
          <p:cNvSpPr>
            <a:spLocks noGrp="1"/>
          </p:cNvSpPr>
          <p:nvPr>
            <p:ph type="sldNum" sz="quarter" idx="12"/>
          </p:nvPr>
        </p:nvSpPr>
        <p:spPr/>
        <p:txBody>
          <a:bodyPr/>
          <a:lstStyle/>
          <a:p>
            <a:fld id="{D5BC776C-AA77-4687-9021-2DCDC3B976DA}" type="slidenum">
              <a:rPr lang="en-IN" smtClean="0"/>
              <a:t>‹#›</a:t>
            </a:fld>
            <a:endParaRPr lang="en-IN"/>
          </a:p>
        </p:txBody>
      </p:sp>
    </p:spTree>
    <p:extLst>
      <p:ext uri="{BB962C8B-B14F-4D97-AF65-F5344CB8AC3E}">
        <p14:creationId xmlns:p14="http://schemas.microsoft.com/office/powerpoint/2010/main" val="236203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5BBD-74C9-369A-6DAC-82DF495C9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A933EDB-2B46-1D55-5833-771806B6B4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D7EBF12-62C8-AAE1-911F-0ACDED397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88E68-2CCB-9130-3755-E50748B1A154}"/>
              </a:ext>
            </a:extLst>
          </p:cNvPr>
          <p:cNvSpPr>
            <a:spLocks noGrp="1"/>
          </p:cNvSpPr>
          <p:nvPr>
            <p:ph type="dt" sz="half" idx="10"/>
          </p:nvPr>
        </p:nvSpPr>
        <p:spPr/>
        <p:txBody>
          <a:bodyPr/>
          <a:lstStyle/>
          <a:p>
            <a:fld id="{ED652C84-9E2C-4019-8504-CB4C06938491}" type="datetimeFigureOut">
              <a:rPr lang="en-IN" smtClean="0"/>
              <a:t>01-07-2025</a:t>
            </a:fld>
            <a:endParaRPr lang="en-IN"/>
          </a:p>
        </p:txBody>
      </p:sp>
      <p:sp>
        <p:nvSpPr>
          <p:cNvPr id="6" name="Footer Placeholder 5">
            <a:extLst>
              <a:ext uri="{FF2B5EF4-FFF2-40B4-BE49-F238E27FC236}">
                <a16:creationId xmlns:a16="http://schemas.microsoft.com/office/drawing/2014/main" id="{B410EC7F-0E28-50AD-8CB3-D91875D6066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87E0D6C-622A-958C-BAE1-D17B1C3F72CB}"/>
              </a:ext>
            </a:extLst>
          </p:cNvPr>
          <p:cNvSpPr>
            <a:spLocks noGrp="1"/>
          </p:cNvSpPr>
          <p:nvPr>
            <p:ph type="sldNum" sz="quarter" idx="12"/>
          </p:nvPr>
        </p:nvSpPr>
        <p:spPr/>
        <p:txBody>
          <a:bodyPr/>
          <a:lstStyle/>
          <a:p>
            <a:fld id="{D5BC776C-AA77-4687-9021-2DCDC3B976DA}" type="slidenum">
              <a:rPr lang="en-IN" smtClean="0"/>
              <a:t>‹#›</a:t>
            </a:fld>
            <a:endParaRPr lang="en-IN"/>
          </a:p>
        </p:txBody>
      </p:sp>
    </p:spTree>
    <p:extLst>
      <p:ext uri="{BB962C8B-B14F-4D97-AF65-F5344CB8AC3E}">
        <p14:creationId xmlns:p14="http://schemas.microsoft.com/office/powerpoint/2010/main" val="49225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607A-B28A-D672-8F10-104EC7319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8E6E25A-6E67-3A38-90DC-E2479E7F82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E9C216F-30E1-C11B-FCB5-E99F259DA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9719C-77CA-37AE-400D-E3E94F8986F3}"/>
              </a:ext>
            </a:extLst>
          </p:cNvPr>
          <p:cNvSpPr>
            <a:spLocks noGrp="1"/>
          </p:cNvSpPr>
          <p:nvPr>
            <p:ph type="dt" sz="half" idx="10"/>
          </p:nvPr>
        </p:nvSpPr>
        <p:spPr/>
        <p:txBody>
          <a:bodyPr/>
          <a:lstStyle/>
          <a:p>
            <a:fld id="{ED652C84-9E2C-4019-8504-CB4C06938491}" type="datetimeFigureOut">
              <a:rPr lang="en-IN" smtClean="0"/>
              <a:t>01-07-2025</a:t>
            </a:fld>
            <a:endParaRPr lang="en-IN"/>
          </a:p>
        </p:txBody>
      </p:sp>
      <p:sp>
        <p:nvSpPr>
          <p:cNvPr id="6" name="Footer Placeholder 5">
            <a:extLst>
              <a:ext uri="{FF2B5EF4-FFF2-40B4-BE49-F238E27FC236}">
                <a16:creationId xmlns:a16="http://schemas.microsoft.com/office/drawing/2014/main" id="{36FAE2BE-E334-5F11-9FC7-83A30E039D3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178705B-B80B-7050-90A4-73E9FC3D5451}"/>
              </a:ext>
            </a:extLst>
          </p:cNvPr>
          <p:cNvSpPr>
            <a:spLocks noGrp="1"/>
          </p:cNvSpPr>
          <p:nvPr>
            <p:ph type="sldNum" sz="quarter" idx="12"/>
          </p:nvPr>
        </p:nvSpPr>
        <p:spPr/>
        <p:txBody>
          <a:bodyPr/>
          <a:lstStyle/>
          <a:p>
            <a:fld id="{D5BC776C-AA77-4687-9021-2DCDC3B976DA}" type="slidenum">
              <a:rPr lang="en-IN" smtClean="0"/>
              <a:t>‹#›</a:t>
            </a:fld>
            <a:endParaRPr lang="en-IN"/>
          </a:p>
        </p:txBody>
      </p:sp>
    </p:spTree>
    <p:extLst>
      <p:ext uri="{BB962C8B-B14F-4D97-AF65-F5344CB8AC3E}">
        <p14:creationId xmlns:p14="http://schemas.microsoft.com/office/powerpoint/2010/main" val="20410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24F1BB-D6FE-4CEE-13FD-6D17A21C9A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CDBEC0F-6934-9EB8-2AFF-8E9939B460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CF9B6BC-9D58-D825-4FA0-94F160187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52C84-9E2C-4019-8504-CB4C06938491}" type="datetimeFigureOut">
              <a:rPr lang="en-IN" smtClean="0"/>
              <a:t>01-07-2025</a:t>
            </a:fld>
            <a:endParaRPr lang="en-IN"/>
          </a:p>
        </p:txBody>
      </p:sp>
      <p:sp>
        <p:nvSpPr>
          <p:cNvPr id="5" name="Footer Placeholder 4">
            <a:extLst>
              <a:ext uri="{FF2B5EF4-FFF2-40B4-BE49-F238E27FC236}">
                <a16:creationId xmlns:a16="http://schemas.microsoft.com/office/drawing/2014/main" id="{F5F63890-85AB-7C7B-F786-4ADB20C4F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4CA6590-2137-8ACF-6DF7-EA0D7503E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C776C-AA77-4687-9021-2DCDC3B976DA}" type="slidenum">
              <a:rPr lang="en-IN" smtClean="0"/>
              <a:t>‹#›</a:t>
            </a:fld>
            <a:endParaRPr lang="en-IN"/>
          </a:p>
        </p:txBody>
      </p:sp>
    </p:spTree>
    <p:extLst>
      <p:ext uri="{BB962C8B-B14F-4D97-AF65-F5344CB8AC3E}">
        <p14:creationId xmlns:p14="http://schemas.microsoft.com/office/powerpoint/2010/main" val="2953028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mailto:%E2%80%9Cinvoices@nutanix.com%E2%80%9D"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hyperlink" Target="mailto:india-invoices@nutanix.com" TargetMode="External"/><Relationship Id="rId4" Type="http://schemas.openxmlformats.org/officeDocument/2006/relationships/hyperlink" Target="mailto:intl-invoices@nutanix.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compass.coupa.com/en-us/products/product-documentation/supplier-resources/for-supplier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2ACE-D984-4CD9-356F-998ACF449DBE}"/>
              </a:ext>
            </a:extLst>
          </p:cNvPr>
          <p:cNvSpPr>
            <a:spLocks noGrp="1"/>
          </p:cNvSpPr>
          <p:nvPr>
            <p:ph type="ctrTitle"/>
          </p:nvPr>
        </p:nvSpPr>
        <p:spPr>
          <a:xfrm>
            <a:off x="3535390" y="1234439"/>
            <a:ext cx="4769600" cy="2699600"/>
          </a:xfrm>
        </p:spPr>
        <p:txBody>
          <a:bodyPr wrap="square" anchor="b">
            <a:normAutofit/>
          </a:bodyPr>
          <a:lstStyle/>
          <a:p>
            <a:r>
              <a:rPr lang="en-US" sz="4800">
                <a:ea typeface="Calibri"/>
                <a:cs typeface="Calibri"/>
              </a:rPr>
              <a:t>Nutanix</a:t>
            </a:r>
            <a:br>
              <a:rPr lang="en-US" sz="3700">
                <a:latin typeface="Calibri" panose="020F0502020204030204" pitchFamily="34" charset="0"/>
                <a:ea typeface="Calibri" panose="020F0502020204030204" pitchFamily="34" charset="0"/>
                <a:cs typeface="Calibri" panose="020F0502020204030204" pitchFamily="34" charset="0"/>
              </a:rPr>
            </a:br>
            <a:r>
              <a:rPr lang="en-US" sz="3700">
                <a:latin typeface="Calibri"/>
                <a:ea typeface="Calibri"/>
                <a:cs typeface="Calibri"/>
              </a:rPr>
              <a:t>Supplier Webinar</a:t>
            </a:r>
            <a:endParaRPr lang="en-US" sz="1400">
              <a:latin typeface="Montserrat" panose="00000500000000000000"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263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mj-lt"/>
                <a:cs typeface="+mj-lt"/>
              </a:rPr>
              <a:t>Home Page and Multi-Factor Authentication</a:t>
            </a:r>
            <a:endParaRPr lang="en-US">
              <a:latin typeface="Montserrat"/>
            </a:endParaRPr>
          </a:p>
        </p:txBody>
      </p:sp>
      <p:sp>
        <p:nvSpPr>
          <p:cNvPr id="65" name="Content Placeholder 2">
            <a:extLst>
              <a:ext uri="{FF2B5EF4-FFF2-40B4-BE49-F238E27FC236}">
                <a16:creationId xmlns:a16="http://schemas.microsoft.com/office/drawing/2014/main" id="{E9405F0D-7D9A-4790-BEB1-776590048F67}"/>
              </a:ext>
            </a:extLst>
          </p:cNvPr>
          <p:cNvSpPr>
            <a:spLocks noGrp="1"/>
          </p:cNvSpPr>
          <p:nvPr>
            <p:ph idx="4294967295"/>
          </p:nvPr>
        </p:nvSpPr>
        <p:spPr>
          <a:xfrm>
            <a:off x="538200" y="1360996"/>
            <a:ext cx="4002037" cy="4189973"/>
          </a:xfrm>
        </p:spPr>
        <p:txBody>
          <a:bodyPr vert="horz" lIns="91440" tIns="45720" rIns="91440" bIns="45720" rtlCol="0" anchor="t">
            <a:normAutofit/>
          </a:bodyPr>
          <a:lstStyle/>
          <a:p>
            <a:pPr marL="0" indent="0">
              <a:buNone/>
            </a:pPr>
            <a:r>
              <a:rPr lang="en-US" sz="1800">
                <a:solidFill>
                  <a:srgbClr val="000000"/>
                </a:solidFill>
                <a:highlight>
                  <a:srgbClr val="FFFFFF"/>
                </a:highlight>
                <a:latin typeface="Montserrat"/>
                <a:ea typeface="+mn-lt"/>
                <a:cs typeface="+mn-lt"/>
              </a:rPr>
              <a:t>Suppliers will be prompted to setup Multi-Factor Authentication (MFA or 2FA) after the first log-in. After either setting up MFA, the home page will be displayed. </a:t>
            </a:r>
            <a:endParaRPr lang="en-US"/>
          </a:p>
          <a:p>
            <a:pPr marL="285750" indent="-285750">
              <a:lnSpc>
                <a:spcPct val="70000"/>
              </a:lnSpc>
            </a:pPr>
            <a:r>
              <a:rPr lang="en-US" sz="1600">
                <a:solidFill>
                  <a:srgbClr val="000000"/>
                </a:solidFill>
                <a:highlight>
                  <a:srgbClr val="FFFFFF"/>
                </a:highlight>
                <a:latin typeface="Montserrat"/>
                <a:ea typeface="+mn-lt"/>
                <a:cs typeface="Calibri"/>
              </a:rPr>
              <a:t>Multi-factor authentication will be covered in the next section. </a:t>
            </a:r>
            <a:endParaRPr lang="en-US" sz="1600">
              <a:ea typeface="Calibri" panose="020F0502020204030204"/>
              <a:cs typeface="Calibri" panose="020F0502020204030204"/>
            </a:endParaRPr>
          </a:p>
          <a:p>
            <a:pPr marL="285750" indent="-285750">
              <a:lnSpc>
                <a:spcPct val="70000"/>
              </a:lnSpc>
            </a:pPr>
            <a:r>
              <a:rPr lang="en-US" sz="1600">
                <a:solidFill>
                  <a:srgbClr val="000000"/>
                </a:solidFill>
                <a:highlight>
                  <a:srgbClr val="FFFFFF"/>
                </a:highlight>
                <a:latin typeface="Montserrat"/>
                <a:ea typeface="+mn-lt"/>
                <a:cs typeface="Calibri"/>
              </a:rPr>
              <a:t>Note: Coupa</a:t>
            </a:r>
            <a:r>
              <a:rPr lang="en-US" sz="1600">
                <a:highlight>
                  <a:srgbClr val="FFFFFF"/>
                </a:highlight>
                <a:latin typeface="Montserrat"/>
                <a:ea typeface="Calibri" panose="020F0502020204030204"/>
                <a:cs typeface="Calibri" panose="020F0502020204030204"/>
              </a:rPr>
              <a:t> Verification </a:t>
            </a:r>
            <a:r>
              <a:rPr lang="en-US" sz="1600">
                <a:solidFill>
                  <a:srgbClr val="000000"/>
                </a:solidFill>
                <a:highlight>
                  <a:srgbClr val="FFFFFF"/>
                </a:highlight>
                <a:latin typeface="Montserrat"/>
                <a:ea typeface="+mn-lt"/>
                <a:cs typeface="Calibri"/>
              </a:rPr>
              <a:t>is a paid</a:t>
            </a:r>
            <a:r>
              <a:rPr lang="en-US" sz="1600">
                <a:highlight>
                  <a:srgbClr val="FFFFFF"/>
                </a:highlight>
                <a:latin typeface="Montserrat"/>
                <a:ea typeface="Calibri" panose="020F0502020204030204"/>
                <a:cs typeface="Calibri" panose="020F0502020204030204"/>
              </a:rPr>
              <a:t> service </a:t>
            </a:r>
            <a:r>
              <a:rPr lang="en-US" sz="1600">
                <a:solidFill>
                  <a:srgbClr val="000000"/>
                </a:solidFill>
                <a:highlight>
                  <a:srgbClr val="FFFFFF"/>
                </a:highlight>
                <a:latin typeface="Montserrat"/>
                <a:ea typeface="+mn-lt"/>
                <a:cs typeface="Calibri"/>
              </a:rPr>
              <a:t>and is not required to do business with Nutanix. </a:t>
            </a:r>
            <a:endParaRPr lang="en-US" sz="1600">
              <a:ea typeface="Calibri" panose="020F0502020204030204"/>
              <a:cs typeface="Calibri" panose="020F0502020204030204"/>
            </a:endParaRPr>
          </a:p>
          <a:p>
            <a:pPr marL="0" indent="0">
              <a:buNone/>
            </a:pPr>
            <a:endParaRPr lang="en-US" sz="1800">
              <a:highlight>
                <a:srgbClr val="FFFFFF"/>
              </a:highlight>
              <a:latin typeface="Montserrat"/>
              <a:ea typeface="Calibri" panose="020F0502020204030204"/>
              <a:cs typeface="Calibri" panose="020F0502020204030204"/>
            </a:endParaRPr>
          </a:p>
          <a:p>
            <a:pPr marL="0" indent="0">
              <a:buNone/>
            </a:pPr>
            <a:endParaRPr lang="en-US" sz="1800">
              <a:highlight>
                <a:srgbClr val="FFFFFF"/>
              </a:highlight>
              <a:latin typeface="Montserrat"/>
              <a:ea typeface="+mn-lt"/>
              <a:cs typeface="+mn-lt"/>
            </a:endParaRPr>
          </a:p>
          <a:p>
            <a:pPr marL="342900" indent="-342900"/>
            <a:endParaRPr lang="en-US" sz="1800">
              <a:solidFill>
                <a:srgbClr val="000000"/>
              </a:solidFill>
              <a:highlight>
                <a:srgbClr val="FFFFFF"/>
              </a:highlight>
              <a:latin typeface="Montserrat"/>
              <a:ea typeface="+mn-lt"/>
              <a:cs typeface="+mn-lt"/>
            </a:endParaRPr>
          </a:p>
          <a:p>
            <a:pPr marL="0" indent="0">
              <a:buNone/>
            </a:pPr>
            <a:endParaRPr lang="en-US" sz="1800">
              <a:solidFill>
                <a:srgbClr val="000000"/>
              </a:solidFill>
              <a:highlight>
                <a:srgbClr val="FFFFFF"/>
              </a:highlight>
              <a:latin typeface="Montserrat"/>
              <a:ea typeface="+mn-lt"/>
              <a:cs typeface="+mn-lt"/>
            </a:endParaRPr>
          </a:p>
          <a:p>
            <a:pPr marL="0" indent="0">
              <a:buNone/>
            </a:pPr>
            <a:endParaRPr lang="en-US" sz="1800">
              <a:solidFill>
                <a:srgbClr val="000000"/>
              </a:solidFill>
              <a:highlight>
                <a:srgbClr val="FFFFFF"/>
              </a:highlight>
              <a:latin typeface="Montserrat"/>
              <a:ea typeface="+mn-lt"/>
              <a:cs typeface="+mn-lt"/>
            </a:endParaRPr>
          </a:p>
          <a:p>
            <a:pPr marL="0" indent="0">
              <a:buNone/>
            </a:pPr>
            <a:endParaRPr lang="en-US" sz="1800">
              <a:highlight>
                <a:srgbClr val="FFFFFF"/>
              </a:highlight>
              <a:latin typeface="Montserrat"/>
            </a:endParaRPr>
          </a:p>
          <a:p>
            <a:pPr marL="0" indent="0">
              <a:buNone/>
            </a:pPr>
            <a:endParaRPr lang="en-US" sz="1800">
              <a:solidFill>
                <a:srgbClr val="000000"/>
              </a:solidFill>
              <a:highlight>
                <a:srgbClr val="FFFFFF"/>
              </a:highlight>
              <a:latin typeface="Montserrat" panose="00000500000000000000" pitchFamily="2" charset="0"/>
            </a:endParaRPr>
          </a:p>
        </p:txBody>
      </p:sp>
      <p:pic>
        <p:nvPicPr>
          <p:cNvPr id="3" name="Picture 2" descr="A screenshot of a computer&#10;&#10;Description automatically generated">
            <a:extLst>
              <a:ext uri="{FF2B5EF4-FFF2-40B4-BE49-F238E27FC236}">
                <a16:creationId xmlns:a16="http://schemas.microsoft.com/office/drawing/2014/main" id="{04D6DC13-E3CD-C106-2BAE-E6040A966283}"/>
              </a:ext>
            </a:extLst>
          </p:cNvPr>
          <p:cNvPicPr>
            <a:picLocks noChangeAspect="1"/>
          </p:cNvPicPr>
          <p:nvPr/>
        </p:nvPicPr>
        <p:blipFill>
          <a:blip r:embed="rId3"/>
          <a:stretch>
            <a:fillRect/>
          </a:stretch>
        </p:blipFill>
        <p:spPr>
          <a:xfrm>
            <a:off x="4733928" y="1450931"/>
            <a:ext cx="6899485" cy="4697260"/>
          </a:xfrm>
          <a:prstGeom prst="rect">
            <a:avLst/>
          </a:prstGeom>
          <a:ln>
            <a:solidFill>
              <a:schemeClr val="tx1"/>
            </a:solidFill>
          </a:ln>
        </p:spPr>
      </p:pic>
      <p:sp>
        <p:nvSpPr>
          <p:cNvPr id="4" name="TextBox 3">
            <a:extLst>
              <a:ext uri="{FF2B5EF4-FFF2-40B4-BE49-F238E27FC236}">
                <a16:creationId xmlns:a16="http://schemas.microsoft.com/office/drawing/2014/main" id="{1E5311AB-1731-C04D-B3A3-F714BC5F3682}"/>
              </a:ext>
            </a:extLst>
          </p:cNvPr>
          <p:cNvSpPr txBox="1"/>
          <p:nvPr/>
        </p:nvSpPr>
        <p:spPr>
          <a:xfrm>
            <a:off x="5396630" y="3455095"/>
            <a:ext cx="1939445"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Coupa Supplier Webinar</a:t>
            </a:r>
          </a:p>
        </p:txBody>
      </p:sp>
      <p:sp>
        <p:nvSpPr>
          <p:cNvPr id="5" name="TextBox 4">
            <a:extLst>
              <a:ext uri="{FF2B5EF4-FFF2-40B4-BE49-F238E27FC236}">
                <a16:creationId xmlns:a16="http://schemas.microsoft.com/office/drawing/2014/main" id="{0FD12AF8-FC1D-F8EE-9B24-59436BE5F73E}"/>
              </a:ext>
            </a:extLst>
          </p:cNvPr>
          <p:cNvSpPr txBox="1"/>
          <p:nvPr/>
        </p:nvSpPr>
        <p:spPr>
          <a:xfrm>
            <a:off x="5112567" y="4534490"/>
            <a:ext cx="635138"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
                <a:ea typeface="Calibri"/>
                <a:cs typeface="Calibri"/>
              </a:rPr>
              <a:t>Customer 1</a:t>
            </a:r>
          </a:p>
        </p:txBody>
      </p:sp>
      <p:sp>
        <p:nvSpPr>
          <p:cNvPr id="7" name="TextBox 6">
            <a:extLst>
              <a:ext uri="{FF2B5EF4-FFF2-40B4-BE49-F238E27FC236}">
                <a16:creationId xmlns:a16="http://schemas.microsoft.com/office/drawing/2014/main" id="{803310AB-D26A-DC2A-8951-6DE9186D6E35}"/>
              </a:ext>
            </a:extLst>
          </p:cNvPr>
          <p:cNvSpPr txBox="1"/>
          <p:nvPr/>
        </p:nvSpPr>
        <p:spPr>
          <a:xfrm>
            <a:off x="5884727" y="4534489"/>
            <a:ext cx="604658"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
                <a:ea typeface="Calibri"/>
                <a:cs typeface="Calibri"/>
              </a:rPr>
              <a:t>Customer 2</a:t>
            </a:r>
          </a:p>
        </p:txBody>
      </p:sp>
      <p:sp>
        <p:nvSpPr>
          <p:cNvPr id="8" name="TextBox 7">
            <a:extLst>
              <a:ext uri="{FF2B5EF4-FFF2-40B4-BE49-F238E27FC236}">
                <a16:creationId xmlns:a16="http://schemas.microsoft.com/office/drawing/2014/main" id="{A794B446-E6D2-3E34-5063-FE07B20165F7}"/>
              </a:ext>
            </a:extLst>
          </p:cNvPr>
          <p:cNvSpPr txBox="1"/>
          <p:nvPr/>
        </p:nvSpPr>
        <p:spPr>
          <a:xfrm>
            <a:off x="5031287" y="4793569"/>
            <a:ext cx="1524138"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
                <a:ea typeface="Calibri"/>
                <a:cs typeface="Calibri"/>
              </a:rPr>
              <a:t>              </a:t>
            </a:r>
          </a:p>
        </p:txBody>
      </p:sp>
    </p:spTree>
    <p:extLst>
      <p:ext uri="{BB962C8B-B14F-4D97-AF65-F5344CB8AC3E}">
        <p14:creationId xmlns:p14="http://schemas.microsoft.com/office/powerpoint/2010/main" val="124666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2ACE-D984-4CD9-356F-998ACF449DBE}"/>
              </a:ext>
            </a:extLst>
          </p:cNvPr>
          <p:cNvSpPr>
            <a:spLocks noGrp="1"/>
          </p:cNvSpPr>
          <p:nvPr>
            <p:ph type="ctrTitle"/>
          </p:nvPr>
        </p:nvSpPr>
        <p:spPr>
          <a:xfrm>
            <a:off x="378533" y="2959274"/>
            <a:ext cx="4769600" cy="674559"/>
          </a:xfrm>
        </p:spPr>
        <p:txBody>
          <a:bodyPr wrap="square" anchor="b">
            <a:normAutofit/>
          </a:bodyPr>
          <a:lstStyle/>
          <a:p>
            <a:r>
              <a:rPr lang="en-US" sz="3700">
                <a:ea typeface="Calibri"/>
                <a:cs typeface="Calibri"/>
              </a:rPr>
              <a:t>Profile Setup</a:t>
            </a:r>
            <a:endParaRPr lang="en-US" sz="3700">
              <a:latin typeface="Montserrat" panose="00000500000000000000"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086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Calibri"/>
                <a:cs typeface="Calibri"/>
              </a:rPr>
              <a:t>Setting up Multi-Factor Authentication</a:t>
            </a:r>
            <a:endParaRPr lang="en-US">
              <a:latin typeface="Montserrat"/>
            </a:endParaRPr>
          </a:p>
        </p:txBody>
      </p:sp>
      <p:sp>
        <p:nvSpPr>
          <p:cNvPr id="3" name="Shape 310">
            <a:extLst>
              <a:ext uri="{FF2B5EF4-FFF2-40B4-BE49-F238E27FC236}">
                <a16:creationId xmlns:a16="http://schemas.microsoft.com/office/drawing/2014/main" id="{E9BCB2D7-5968-C80C-2020-77DE23A05CFC}"/>
              </a:ext>
            </a:extLst>
          </p:cNvPr>
          <p:cNvSpPr txBox="1">
            <a:spLocks/>
          </p:cNvSpPr>
          <p:nvPr/>
        </p:nvSpPr>
        <p:spPr>
          <a:xfrm>
            <a:off x="702181" y="1371433"/>
            <a:ext cx="10395751" cy="718411"/>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
              </a:spcBef>
              <a:buNone/>
            </a:pPr>
            <a:r>
              <a:rPr lang="en-US" sz="1800">
                <a:solidFill>
                  <a:srgbClr val="000000"/>
                </a:solidFill>
                <a:highlight>
                  <a:srgbClr val="FFFFFF"/>
                </a:highlight>
                <a:latin typeface="Montserrat"/>
              </a:rPr>
              <a:t>Multi-Factor Authentication (MFA) is required to manage legal entities and other financial details. Suppliers may choose to use </a:t>
            </a:r>
            <a:r>
              <a:rPr lang="en-US" sz="1800" b="0" i="0">
                <a:solidFill>
                  <a:srgbClr val="000000"/>
                </a:solidFill>
                <a:effectLst/>
                <a:highlight>
                  <a:srgbClr val="FFFFFF"/>
                </a:highlight>
                <a:latin typeface="Montserrat"/>
              </a:rPr>
              <a:t>an </a:t>
            </a:r>
            <a:r>
              <a:rPr lang="en-US" sz="1800">
                <a:solidFill>
                  <a:srgbClr val="000000"/>
                </a:solidFill>
                <a:highlight>
                  <a:srgbClr val="FFFFFF"/>
                </a:highlight>
                <a:latin typeface="Montserrat"/>
              </a:rPr>
              <a:t>authentication app or </a:t>
            </a:r>
            <a:r>
              <a:rPr lang="en-US" sz="1800" b="0" i="0">
                <a:solidFill>
                  <a:srgbClr val="000000"/>
                </a:solidFill>
                <a:effectLst/>
                <a:highlight>
                  <a:srgbClr val="FFFFFF"/>
                </a:highlight>
                <a:latin typeface="Montserrat"/>
              </a:rPr>
              <a:t>to </a:t>
            </a:r>
            <a:r>
              <a:rPr lang="en-US" sz="1800">
                <a:solidFill>
                  <a:srgbClr val="000000"/>
                </a:solidFill>
                <a:highlight>
                  <a:srgbClr val="FFFFFF"/>
                </a:highlight>
                <a:latin typeface="Montserrat"/>
              </a:rPr>
              <a:t>use SMS – however, </a:t>
            </a:r>
            <a:r>
              <a:rPr lang="en-US" sz="1800" b="0" i="0">
                <a:solidFill>
                  <a:srgbClr val="000000"/>
                </a:solidFill>
                <a:effectLst/>
                <a:highlight>
                  <a:srgbClr val="FFFFFF"/>
                </a:highlight>
                <a:latin typeface="Montserrat"/>
              </a:rPr>
              <a:t>the </a:t>
            </a:r>
            <a:r>
              <a:rPr lang="en-US" sz="1800">
                <a:solidFill>
                  <a:srgbClr val="000000"/>
                </a:solidFill>
                <a:highlight>
                  <a:srgbClr val="FFFFFF"/>
                </a:highlight>
                <a:latin typeface="Montserrat"/>
              </a:rPr>
              <a:t>authentication app method </a:t>
            </a:r>
            <a:r>
              <a:rPr lang="en-US" sz="1800" b="0" i="0">
                <a:solidFill>
                  <a:srgbClr val="000000"/>
                </a:solidFill>
                <a:effectLst/>
                <a:highlight>
                  <a:srgbClr val="FFFFFF"/>
                </a:highlight>
                <a:latin typeface="Montserrat"/>
              </a:rPr>
              <a:t>is </a:t>
            </a:r>
            <a:r>
              <a:rPr lang="en-US" sz="1800">
                <a:solidFill>
                  <a:srgbClr val="000000"/>
                </a:solidFill>
                <a:highlight>
                  <a:srgbClr val="FFFFFF"/>
                </a:highlight>
                <a:latin typeface="Montserrat"/>
              </a:rPr>
              <a:t>more secure </a:t>
            </a:r>
            <a:r>
              <a:rPr lang="en-US" sz="1800" b="0" i="0">
                <a:solidFill>
                  <a:srgbClr val="000000"/>
                </a:solidFill>
                <a:effectLst/>
                <a:highlight>
                  <a:srgbClr val="FFFFFF"/>
                </a:highlight>
                <a:latin typeface="Montserrat"/>
              </a:rPr>
              <a:t>and </a:t>
            </a:r>
            <a:r>
              <a:rPr lang="en-US" sz="1800">
                <a:solidFill>
                  <a:srgbClr val="000000"/>
                </a:solidFill>
                <a:highlight>
                  <a:srgbClr val="FFFFFF"/>
                </a:highlight>
                <a:latin typeface="Montserrat"/>
              </a:rPr>
              <a:t>is the recommended method</a:t>
            </a:r>
            <a:r>
              <a:rPr lang="en-US" sz="1800" b="0" i="0">
                <a:solidFill>
                  <a:srgbClr val="000000"/>
                </a:solidFill>
                <a:effectLst/>
                <a:highlight>
                  <a:srgbClr val="FFFFFF"/>
                </a:highlight>
                <a:latin typeface="Montserrat"/>
              </a:rPr>
              <a:t>.</a:t>
            </a:r>
            <a:r>
              <a:rPr lang="en-US" sz="1800">
                <a:solidFill>
                  <a:srgbClr val="000000"/>
                </a:solidFill>
                <a:highlight>
                  <a:srgbClr val="FFFFFF"/>
                </a:highlight>
                <a:latin typeface="Montserrat"/>
              </a:rPr>
              <a:t> </a:t>
            </a:r>
            <a:endParaRPr lang="en-US" sz="1800">
              <a:ea typeface="Calibri"/>
              <a:cs typeface="Calibri"/>
            </a:endParaRPr>
          </a:p>
          <a:p>
            <a:pPr marL="0" indent="0">
              <a:buNone/>
            </a:pPr>
            <a:endParaRPr lang="en-US" sz="1800">
              <a:solidFill>
                <a:schemeClr val="dk1"/>
              </a:solidFill>
              <a:highlight>
                <a:srgbClr val="FFFFFF"/>
              </a:highlight>
              <a:latin typeface="Montserrat" panose="00000500000000000000" pitchFamily="2" charset="0"/>
              <a:ea typeface="Calibri" panose="020F0502020204030204" pitchFamily="34" charset="0"/>
              <a:cs typeface="Calibri" panose="020F0502020204030204" pitchFamily="34" charset="0"/>
            </a:endParaRPr>
          </a:p>
        </p:txBody>
      </p:sp>
      <p:sp>
        <p:nvSpPr>
          <p:cNvPr id="4" name="Shape 310">
            <a:extLst>
              <a:ext uri="{FF2B5EF4-FFF2-40B4-BE49-F238E27FC236}">
                <a16:creationId xmlns:a16="http://schemas.microsoft.com/office/drawing/2014/main" id="{1AF9973A-0CE5-D14B-2F26-882332C9000B}"/>
              </a:ext>
            </a:extLst>
          </p:cNvPr>
          <p:cNvSpPr txBox="1">
            <a:spLocks/>
          </p:cNvSpPr>
          <p:nvPr/>
        </p:nvSpPr>
        <p:spPr>
          <a:xfrm>
            <a:off x="702181" y="2454962"/>
            <a:ext cx="5076502" cy="3553738"/>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
              </a:spcBef>
              <a:buNone/>
            </a:pPr>
            <a:r>
              <a:rPr lang="en-US" sz="1600">
                <a:solidFill>
                  <a:srgbClr val="000000"/>
                </a:solidFill>
                <a:highlight>
                  <a:srgbClr val="FFFFFF"/>
                </a:highlight>
                <a:latin typeface="Montserrat"/>
              </a:rPr>
              <a:t>Suppliers will be prompted to set up MFA as part of their first log-in. </a:t>
            </a:r>
            <a:endParaRPr lang="en-US" sz="1600">
              <a:highlight>
                <a:srgbClr val="FFFFFF"/>
              </a:highlight>
              <a:latin typeface="Montserrat"/>
            </a:endParaRPr>
          </a:p>
          <a:p>
            <a:pPr marL="0" indent="0">
              <a:spcBef>
                <a:spcPts val="20"/>
              </a:spcBef>
              <a:buNone/>
            </a:pPr>
            <a:endParaRPr lang="en-US" sz="1600">
              <a:solidFill>
                <a:srgbClr val="000000"/>
              </a:solidFill>
              <a:highlight>
                <a:srgbClr val="FFFFFF"/>
              </a:highlight>
              <a:latin typeface="Montserrat"/>
            </a:endParaRPr>
          </a:p>
          <a:p>
            <a:pPr marL="0" indent="0">
              <a:spcBef>
                <a:spcPts val="20"/>
              </a:spcBef>
              <a:buNone/>
            </a:pPr>
            <a:r>
              <a:rPr lang="en-US" sz="1600">
                <a:solidFill>
                  <a:srgbClr val="000000"/>
                </a:solidFill>
                <a:highlight>
                  <a:srgbClr val="FFFFFF"/>
                </a:highlight>
                <a:latin typeface="Montserrat"/>
              </a:rPr>
              <a:t>Suppliers with existing CSP accounts will need to navigate </a:t>
            </a:r>
            <a:r>
              <a:rPr lang="en-US" sz="1600" b="0" i="0">
                <a:solidFill>
                  <a:srgbClr val="000000"/>
                </a:solidFill>
                <a:effectLst/>
                <a:highlight>
                  <a:srgbClr val="FFFFFF"/>
                </a:highlight>
                <a:latin typeface="Montserrat"/>
              </a:rPr>
              <a:t>to </a:t>
            </a:r>
            <a:r>
              <a:rPr lang="en-US" sz="1600">
                <a:solidFill>
                  <a:srgbClr val="000000"/>
                </a:solidFill>
                <a:highlight>
                  <a:srgbClr val="FFFFFF"/>
                </a:highlight>
                <a:latin typeface="Montserrat"/>
              </a:rPr>
              <a:t>the Account Settings page instead</a:t>
            </a:r>
            <a:r>
              <a:rPr lang="en-US" sz="1600" b="0" i="0">
                <a:solidFill>
                  <a:srgbClr val="000000"/>
                </a:solidFill>
                <a:effectLst/>
                <a:highlight>
                  <a:srgbClr val="FFFFFF"/>
                </a:highlight>
                <a:latin typeface="Montserrat"/>
              </a:rPr>
              <a:t>.</a:t>
            </a:r>
            <a:r>
              <a:rPr lang="en-US" sz="1600">
                <a:solidFill>
                  <a:srgbClr val="000000"/>
                </a:solidFill>
                <a:highlight>
                  <a:srgbClr val="FFFFFF"/>
                </a:highlight>
                <a:latin typeface="Montserrat"/>
              </a:rPr>
              <a:t> </a:t>
            </a:r>
            <a:endParaRPr lang="en-US" sz="1600">
              <a:ea typeface="Calibri"/>
              <a:cs typeface="Calibri"/>
            </a:endParaRPr>
          </a:p>
          <a:p>
            <a:pPr marL="171450" indent="-171450">
              <a:spcBef>
                <a:spcPts val="20"/>
              </a:spcBef>
            </a:pPr>
            <a:r>
              <a:rPr lang="en-US" sz="1600">
                <a:solidFill>
                  <a:srgbClr val="000000"/>
                </a:solidFill>
                <a:highlight>
                  <a:srgbClr val="FFFFFF"/>
                </a:highlight>
                <a:latin typeface="Montserrat"/>
              </a:rPr>
              <a:t>Hover over the Name Menu</a:t>
            </a:r>
            <a:endParaRPr lang="en-US" sz="1600">
              <a:ea typeface="Calibri" panose="020F0502020204030204"/>
              <a:cs typeface="Calibri" panose="020F0502020204030204"/>
            </a:endParaRPr>
          </a:p>
          <a:p>
            <a:pPr marL="171450" indent="-171450">
              <a:spcBef>
                <a:spcPts val="20"/>
              </a:spcBef>
            </a:pPr>
            <a:r>
              <a:rPr lang="en-US" sz="1600">
                <a:solidFill>
                  <a:srgbClr val="000000"/>
                </a:solidFill>
                <a:highlight>
                  <a:srgbClr val="FFFFFF"/>
                </a:highlight>
                <a:latin typeface="Montserrat"/>
              </a:rPr>
              <a:t>Click Account Settings</a:t>
            </a:r>
            <a:endParaRPr lang="en-US" sz="1600">
              <a:ea typeface="Calibri" panose="020F0502020204030204"/>
              <a:cs typeface="Calibri" panose="020F0502020204030204"/>
            </a:endParaRPr>
          </a:p>
          <a:p>
            <a:pPr marL="171450" indent="-171450">
              <a:spcBef>
                <a:spcPts val="20"/>
              </a:spcBef>
            </a:pPr>
            <a:r>
              <a:rPr lang="en-US" sz="1600">
                <a:solidFill>
                  <a:srgbClr val="000000"/>
                </a:solidFill>
                <a:highlight>
                  <a:srgbClr val="FFFFFF"/>
                </a:highlight>
                <a:latin typeface="Montserrat"/>
              </a:rPr>
              <a:t>Click Security &amp; Multi Factor Authentication </a:t>
            </a:r>
            <a:endParaRPr lang="en-US" sz="1600">
              <a:ea typeface="Calibri" panose="020F0502020204030204"/>
              <a:cs typeface="Calibri" panose="020F0502020204030204"/>
            </a:endParaRPr>
          </a:p>
          <a:p>
            <a:pPr marL="171450" indent="-171450"/>
            <a:endParaRPr lang="en-US" sz="1600">
              <a:highlight>
                <a:srgbClr val="FFFFFF"/>
              </a:highlight>
              <a:latin typeface="Montserrat" panose="00000500000000000000" pitchFamily="2" charset="0"/>
              <a:ea typeface="Calibri" panose="020F0502020204030204" pitchFamily="34" charset="0"/>
              <a:cs typeface="Calibri" panose="020F0502020204030204" pitchFamily="34" charset="0"/>
            </a:endParaRPr>
          </a:p>
        </p:txBody>
      </p:sp>
      <p:pic>
        <p:nvPicPr>
          <p:cNvPr id="9" name="Picture 8" descr="A screenshot of a account&#10;&#10;Description automatically generated">
            <a:extLst>
              <a:ext uri="{FF2B5EF4-FFF2-40B4-BE49-F238E27FC236}">
                <a16:creationId xmlns:a16="http://schemas.microsoft.com/office/drawing/2014/main" id="{4E0FFB68-5BB9-0AD6-9454-87DB6AC8CFFE}"/>
              </a:ext>
            </a:extLst>
          </p:cNvPr>
          <p:cNvPicPr>
            <a:picLocks noChangeAspect="1"/>
          </p:cNvPicPr>
          <p:nvPr/>
        </p:nvPicPr>
        <p:blipFill>
          <a:blip r:embed="rId3"/>
          <a:stretch>
            <a:fillRect/>
          </a:stretch>
        </p:blipFill>
        <p:spPr>
          <a:xfrm>
            <a:off x="6685931" y="2460666"/>
            <a:ext cx="4599462" cy="4014850"/>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A5B493BB-E779-6AF4-6B4B-2E28444DE98F}"/>
              </a:ext>
            </a:extLst>
          </p:cNvPr>
          <p:cNvCxnSpPr>
            <a:cxnSpLocks/>
          </p:cNvCxnSpPr>
          <p:nvPr/>
        </p:nvCxnSpPr>
        <p:spPr>
          <a:xfrm>
            <a:off x="6412673" y="4136570"/>
            <a:ext cx="548245" cy="435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screenshot of a log out&#10;&#10;Description automatically generated">
            <a:extLst>
              <a:ext uri="{FF2B5EF4-FFF2-40B4-BE49-F238E27FC236}">
                <a16:creationId xmlns:a16="http://schemas.microsoft.com/office/drawing/2014/main" id="{A78D5B76-89D1-B760-5E9B-CB43CF273532}"/>
              </a:ext>
            </a:extLst>
          </p:cNvPr>
          <p:cNvPicPr>
            <a:picLocks noChangeAspect="1"/>
          </p:cNvPicPr>
          <p:nvPr/>
        </p:nvPicPr>
        <p:blipFill>
          <a:blip r:embed="rId4"/>
          <a:stretch>
            <a:fillRect/>
          </a:stretch>
        </p:blipFill>
        <p:spPr>
          <a:xfrm>
            <a:off x="1433716" y="4882478"/>
            <a:ext cx="5549859" cy="1295524"/>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C2C39158-1D5C-6385-E02D-21E5E5AFF800}"/>
              </a:ext>
            </a:extLst>
          </p:cNvPr>
          <p:cNvCxnSpPr/>
          <p:nvPr/>
        </p:nvCxnSpPr>
        <p:spPr>
          <a:xfrm>
            <a:off x="3842487" y="5173980"/>
            <a:ext cx="548245" cy="435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54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Calibri"/>
                <a:cs typeface="Calibri"/>
              </a:rPr>
              <a:t>Setting up Multi-Factor Authentication</a:t>
            </a:r>
            <a:endParaRPr lang="en-US"/>
          </a:p>
        </p:txBody>
      </p:sp>
      <p:sp>
        <p:nvSpPr>
          <p:cNvPr id="4" name="Shape 310">
            <a:extLst>
              <a:ext uri="{FF2B5EF4-FFF2-40B4-BE49-F238E27FC236}">
                <a16:creationId xmlns:a16="http://schemas.microsoft.com/office/drawing/2014/main" id="{1AF9973A-0CE5-D14B-2F26-882332C9000B}"/>
              </a:ext>
            </a:extLst>
          </p:cNvPr>
          <p:cNvSpPr txBox="1">
            <a:spLocks/>
          </p:cNvSpPr>
          <p:nvPr/>
        </p:nvSpPr>
        <p:spPr>
          <a:xfrm>
            <a:off x="702181" y="1994887"/>
            <a:ext cx="3854427" cy="4013813"/>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
              </a:spcBef>
              <a:buNone/>
            </a:pPr>
            <a:r>
              <a:rPr lang="en-US" sz="1800">
                <a:solidFill>
                  <a:srgbClr val="000000"/>
                </a:solidFill>
                <a:highlight>
                  <a:srgbClr val="FFFFFF"/>
                </a:highlight>
                <a:latin typeface="Montserrat"/>
              </a:rPr>
              <a:t>Via Authenticator App</a:t>
            </a:r>
            <a:endParaRPr lang="en-US" sz="1800"/>
          </a:p>
          <a:p>
            <a:pPr marL="171450" indent="-171450">
              <a:spcBef>
                <a:spcPts val="20"/>
              </a:spcBef>
            </a:pPr>
            <a:r>
              <a:rPr lang="en-US" sz="1600">
                <a:solidFill>
                  <a:srgbClr val="000000"/>
                </a:solidFill>
                <a:highlight>
                  <a:srgbClr val="FFFFFF"/>
                </a:highlight>
                <a:latin typeface="Montserrat"/>
              </a:rPr>
              <a:t>Most secure</a:t>
            </a:r>
            <a:endParaRPr lang="en-US" sz="1600">
              <a:ea typeface="Calibri" panose="020F0502020204030204"/>
              <a:cs typeface="Calibri" panose="020F0502020204030204"/>
            </a:endParaRPr>
          </a:p>
          <a:p>
            <a:pPr marL="171450" indent="-171450">
              <a:spcBef>
                <a:spcPts val="20"/>
              </a:spcBef>
            </a:pPr>
            <a:r>
              <a:rPr lang="en-US" sz="1600">
                <a:solidFill>
                  <a:srgbClr val="000000"/>
                </a:solidFill>
                <a:highlight>
                  <a:srgbClr val="FFFFFF"/>
                </a:highlight>
                <a:latin typeface="Montserrat"/>
              </a:rPr>
              <a:t>Free authenticator apps through Microsoft, Google, etc</a:t>
            </a:r>
            <a:r>
              <a:rPr lang="en-US" sz="1600" b="0" i="0">
                <a:solidFill>
                  <a:srgbClr val="000000"/>
                </a:solidFill>
                <a:effectLst/>
                <a:highlight>
                  <a:srgbClr val="FFFFFF"/>
                </a:highlight>
                <a:latin typeface="Montserrat"/>
              </a:rPr>
              <a:t>.</a:t>
            </a:r>
            <a:endParaRPr lang="en-US" sz="1600">
              <a:ea typeface="Calibri" panose="020F0502020204030204"/>
              <a:cs typeface="Calibri" panose="020F0502020204030204"/>
            </a:endParaRPr>
          </a:p>
          <a:p>
            <a:pPr marL="171450" indent="-171450">
              <a:spcBef>
                <a:spcPts val="20"/>
              </a:spcBef>
            </a:pPr>
            <a:endParaRPr lang="en-US" sz="1800">
              <a:solidFill>
                <a:srgbClr val="000000"/>
              </a:solidFill>
              <a:highlight>
                <a:srgbClr val="FFFFFF"/>
              </a:highlight>
              <a:latin typeface="Montserrat"/>
            </a:endParaRPr>
          </a:p>
          <a:p>
            <a:pPr marL="0" indent="0">
              <a:spcBef>
                <a:spcPts val="20"/>
              </a:spcBef>
              <a:buNone/>
            </a:pPr>
            <a:r>
              <a:rPr lang="en-US" sz="1800">
                <a:solidFill>
                  <a:srgbClr val="000000"/>
                </a:solidFill>
                <a:highlight>
                  <a:srgbClr val="FFFFFF"/>
                </a:highlight>
                <a:latin typeface="Montserrat"/>
              </a:rPr>
              <a:t>Via SMS</a:t>
            </a:r>
            <a:endParaRPr lang="en-US" sz="1800"/>
          </a:p>
          <a:p>
            <a:pPr marL="171450" indent="-171450">
              <a:spcBef>
                <a:spcPts val="20"/>
              </a:spcBef>
            </a:pPr>
            <a:r>
              <a:rPr lang="en-US" sz="1600">
                <a:solidFill>
                  <a:srgbClr val="000000"/>
                </a:solidFill>
                <a:highlight>
                  <a:srgbClr val="FFFFFF"/>
                </a:highlight>
                <a:latin typeface="Montserrat"/>
              </a:rPr>
              <a:t>Will send a code through text</a:t>
            </a:r>
            <a:endParaRPr lang="en-US" sz="1600">
              <a:ea typeface="Calibri" panose="020F0502020204030204"/>
              <a:cs typeface="Calibri" panose="020F0502020204030204"/>
            </a:endParaRPr>
          </a:p>
          <a:p>
            <a:pPr marL="171450" indent="-171450">
              <a:spcBef>
                <a:spcPts val="20"/>
              </a:spcBef>
            </a:pPr>
            <a:r>
              <a:rPr lang="en-US" sz="1600">
                <a:solidFill>
                  <a:srgbClr val="000000"/>
                </a:solidFill>
                <a:highlight>
                  <a:srgbClr val="FFFFFF"/>
                </a:highlight>
                <a:latin typeface="Montserrat"/>
              </a:rPr>
              <a:t>Often slower to deliver codes than an authenticator app</a:t>
            </a:r>
            <a:endParaRPr lang="en-US" sz="1600">
              <a:ea typeface="Calibri" panose="020F0502020204030204"/>
              <a:cs typeface="Calibri" panose="020F0502020204030204"/>
            </a:endParaRPr>
          </a:p>
          <a:p>
            <a:pPr marL="171450" indent="-171450">
              <a:spcBef>
                <a:spcPts val="20"/>
              </a:spcBef>
            </a:pPr>
            <a:endParaRPr lang="en-US" sz="1200">
              <a:highlight>
                <a:srgbClr val="FFFFFF"/>
              </a:highlight>
              <a:latin typeface="Montserrat" panose="00000500000000000000" pitchFamily="2" charset="0"/>
              <a:ea typeface="Calibri" panose="020F0502020204030204" pitchFamily="34" charset="0"/>
              <a:cs typeface="Calibri" panose="020F0502020204030204" pitchFamily="34" charset="0"/>
            </a:endParaRPr>
          </a:p>
        </p:txBody>
      </p:sp>
      <p:pic>
        <p:nvPicPr>
          <p:cNvPr id="9" name="Picture 8" descr="A screenshot of a account&#10;&#10;Description automatically generated">
            <a:extLst>
              <a:ext uri="{FF2B5EF4-FFF2-40B4-BE49-F238E27FC236}">
                <a16:creationId xmlns:a16="http://schemas.microsoft.com/office/drawing/2014/main" id="{4E0FFB68-5BB9-0AD6-9454-87DB6AC8CFFE}"/>
              </a:ext>
            </a:extLst>
          </p:cNvPr>
          <p:cNvPicPr>
            <a:picLocks noChangeAspect="1"/>
          </p:cNvPicPr>
          <p:nvPr/>
        </p:nvPicPr>
        <p:blipFill>
          <a:blip r:embed="rId3"/>
          <a:stretch>
            <a:fillRect/>
          </a:stretch>
        </p:blipFill>
        <p:spPr>
          <a:xfrm>
            <a:off x="6082269" y="1718459"/>
            <a:ext cx="4738007" cy="4173187"/>
          </a:xfrm>
          <a:prstGeom prst="rect">
            <a:avLst/>
          </a:prstGeom>
          <a:ln>
            <a:solidFill>
              <a:schemeClr val="tx1"/>
            </a:solidFill>
          </a:ln>
        </p:spPr>
      </p:pic>
    </p:spTree>
    <p:extLst>
      <p:ext uri="{BB962C8B-B14F-4D97-AF65-F5344CB8AC3E}">
        <p14:creationId xmlns:p14="http://schemas.microsoft.com/office/powerpoint/2010/main" val="395547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Calibri"/>
                <a:cs typeface="Calibri"/>
              </a:rPr>
              <a:t>Setting up MFA – Recovery Codes</a:t>
            </a:r>
            <a:endParaRPr lang="en-US"/>
          </a:p>
        </p:txBody>
      </p:sp>
      <p:pic>
        <p:nvPicPr>
          <p:cNvPr id="6" name="Picture 5" descr="A screenshot of a computer error&#10;&#10;Description automatically generated">
            <a:extLst>
              <a:ext uri="{FF2B5EF4-FFF2-40B4-BE49-F238E27FC236}">
                <a16:creationId xmlns:a16="http://schemas.microsoft.com/office/drawing/2014/main" id="{1263564D-AE8C-BB9A-7BDA-B8763B8B5F22}"/>
              </a:ext>
            </a:extLst>
          </p:cNvPr>
          <p:cNvPicPr>
            <a:picLocks noChangeAspect="1"/>
          </p:cNvPicPr>
          <p:nvPr/>
        </p:nvPicPr>
        <p:blipFill>
          <a:blip r:embed="rId3"/>
          <a:stretch>
            <a:fillRect/>
          </a:stretch>
        </p:blipFill>
        <p:spPr>
          <a:xfrm>
            <a:off x="6972181" y="1529855"/>
            <a:ext cx="4064119" cy="4359754"/>
          </a:xfrm>
          <a:prstGeom prst="rect">
            <a:avLst/>
          </a:prstGeom>
          <a:ln>
            <a:solidFill>
              <a:schemeClr val="tx1"/>
            </a:solidFill>
          </a:ln>
        </p:spPr>
      </p:pic>
      <p:sp>
        <p:nvSpPr>
          <p:cNvPr id="16" name="Shape 310">
            <a:extLst>
              <a:ext uri="{FF2B5EF4-FFF2-40B4-BE49-F238E27FC236}">
                <a16:creationId xmlns:a16="http://schemas.microsoft.com/office/drawing/2014/main" id="{229F5754-ABBE-5BA5-853A-0249614BD941}"/>
              </a:ext>
            </a:extLst>
          </p:cNvPr>
          <p:cNvSpPr txBox="1">
            <a:spLocks/>
          </p:cNvSpPr>
          <p:nvPr/>
        </p:nvSpPr>
        <p:spPr>
          <a:xfrm>
            <a:off x="702181" y="1371433"/>
            <a:ext cx="5378054" cy="1365392"/>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
              </a:spcBef>
              <a:buNone/>
            </a:pPr>
            <a:r>
              <a:rPr lang="en-US" sz="1800">
                <a:solidFill>
                  <a:srgbClr val="000000"/>
                </a:solidFill>
                <a:highlight>
                  <a:srgbClr val="FFFFFF"/>
                </a:highlight>
                <a:latin typeface="Montserrat"/>
              </a:rPr>
              <a:t>Recovery codes are one-time use and allow the user to skip MFA. These are backup codes only, not </a:t>
            </a:r>
            <a:r>
              <a:rPr lang="en-US" sz="1800" b="0" i="0">
                <a:solidFill>
                  <a:srgbClr val="000000"/>
                </a:solidFill>
                <a:effectLst/>
                <a:highlight>
                  <a:srgbClr val="FFFFFF"/>
                </a:highlight>
                <a:latin typeface="Montserrat"/>
              </a:rPr>
              <a:t>to </a:t>
            </a:r>
            <a:r>
              <a:rPr lang="en-US" sz="1800">
                <a:solidFill>
                  <a:srgbClr val="000000"/>
                </a:solidFill>
                <a:highlight>
                  <a:srgbClr val="FFFFFF"/>
                </a:highlight>
                <a:latin typeface="Montserrat"/>
              </a:rPr>
              <a:t>be used as the primary verification method</a:t>
            </a:r>
            <a:r>
              <a:rPr lang="en-US" sz="1800" b="0" i="0">
                <a:solidFill>
                  <a:srgbClr val="000000"/>
                </a:solidFill>
                <a:effectLst/>
                <a:highlight>
                  <a:srgbClr val="FFFFFF"/>
                </a:highlight>
                <a:latin typeface="Montserrat"/>
              </a:rPr>
              <a:t>.</a:t>
            </a:r>
            <a:r>
              <a:rPr lang="en-US" sz="1800">
                <a:solidFill>
                  <a:srgbClr val="000000"/>
                </a:solidFill>
                <a:highlight>
                  <a:srgbClr val="FFFFFF"/>
                </a:highlight>
                <a:latin typeface="Montserrat"/>
              </a:rPr>
              <a:t> </a:t>
            </a:r>
            <a:endParaRPr lang="en-US" sz="1800">
              <a:ea typeface="Calibri"/>
              <a:cs typeface="Calibri"/>
            </a:endParaRPr>
          </a:p>
          <a:p>
            <a:pPr marL="0" indent="0">
              <a:spcBef>
                <a:spcPts val="20"/>
              </a:spcBef>
              <a:buNone/>
            </a:pPr>
            <a:endParaRPr lang="en-US" sz="1800">
              <a:solidFill>
                <a:schemeClr val="dk1"/>
              </a:solidFill>
              <a:highlight>
                <a:srgbClr val="FFFFFF"/>
              </a:highlight>
              <a:latin typeface="Montserrat" panose="00000500000000000000" pitchFamily="2" charset="0"/>
              <a:ea typeface="Calibri" panose="020F0502020204030204" pitchFamily="34" charset="0"/>
              <a:cs typeface="Calibri" panose="020F0502020204030204" pitchFamily="34" charset="0"/>
            </a:endParaRPr>
          </a:p>
        </p:txBody>
      </p:sp>
      <p:sp>
        <p:nvSpPr>
          <p:cNvPr id="18" name="Shape 310">
            <a:extLst>
              <a:ext uri="{FF2B5EF4-FFF2-40B4-BE49-F238E27FC236}">
                <a16:creationId xmlns:a16="http://schemas.microsoft.com/office/drawing/2014/main" id="{F3196D78-481A-77FC-156A-AB4F01526E3D}"/>
              </a:ext>
            </a:extLst>
          </p:cNvPr>
          <p:cNvSpPr txBox="1">
            <a:spLocks/>
          </p:cNvSpPr>
          <p:nvPr/>
        </p:nvSpPr>
        <p:spPr>
          <a:xfrm>
            <a:off x="889087" y="2742509"/>
            <a:ext cx="3854427" cy="3798153"/>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spcBef>
                <a:spcPts val="20"/>
              </a:spcBef>
            </a:pPr>
            <a:r>
              <a:rPr lang="en-US" sz="1600">
                <a:solidFill>
                  <a:srgbClr val="000000"/>
                </a:solidFill>
                <a:highlight>
                  <a:srgbClr val="FFFFFF"/>
                </a:highlight>
                <a:latin typeface="Montserrat"/>
              </a:rPr>
              <a:t>Download or copy codes. </a:t>
            </a:r>
            <a:endParaRPr lang="en-US" sz="1600">
              <a:ea typeface="Calibri" panose="020F0502020204030204"/>
              <a:cs typeface="Calibri" panose="020F0502020204030204"/>
            </a:endParaRPr>
          </a:p>
          <a:p>
            <a:pPr marL="171450" indent="-171450">
              <a:spcBef>
                <a:spcPts val="20"/>
              </a:spcBef>
            </a:pPr>
            <a:r>
              <a:rPr lang="en-US" sz="1600">
                <a:solidFill>
                  <a:srgbClr val="000000"/>
                </a:solidFill>
                <a:highlight>
                  <a:srgbClr val="FFFFFF"/>
                </a:highlight>
                <a:latin typeface="Montserrat"/>
              </a:rPr>
              <a:t>These codes are a sample only</a:t>
            </a:r>
            <a:r>
              <a:rPr lang="en-US" sz="1600" b="0" i="0">
                <a:solidFill>
                  <a:srgbClr val="000000"/>
                </a:solidFill>
                <a:effectLst/>
                <a:highlight>
                  <a:srgbClr val="FFFFFF"/>
                </a:highlight>
                <a:latin typeface="Montserrat"/>
              </a:rPr>
              <a:t>.</a:t>
            </a:r>
            <a:r>
              <a:rPr lang="en-US" sz="1600">
                <a:solidFill>
                  <a:srgbClr val="000000"/>
                </a:solidFill>
                <a:highlight>
                  <a:srgbClr val="FFFFFF"/>
                </a:highlight>
                <a:latin typeface="Montserrat"/>
              </a:rPr>
              <a:t> </a:t>
            </a:r>
            <a:endParaRPr lang="en-US" sz="1600">
              <a:ea typeface="Calibri" panose="020F0502020204030204"/>
              <a:cs typeface="Calibri" panose="020F0502020204030204"/>
            </a:endParaRPr>
          </a:p>
          <a:p>
            <a:pPr marL="171450" indent="-171450">
              <a:spcBef>
                <a:spcPts val="20"/>
              </a:spcBef>
            </a:pPr>
            <a:endParaRPr lang="en-US" sz="1600">
              <a:highlight>
                <a:srgbClr val="FFFFFF"/>
              </a:highlight>
              <a:latin typeface="Montserrat" panose="00000500000000000000"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078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Calibri"/>
                <a:cs typeface="Calibri"/>
              </a:rPr>
              <a:t>Managing Additional Users</a:t>
            </a:r>
            <a:endParaRPr lang="en-US"/>
          </a:p>
        </p:txBody>
      </p:sp>
      <p:sp>
        <p:nvSpPr>
          <p:cNvPr id="16" name="Shape 310">
            <a:extLst>
              <a:ext uri="{FF2B5EF4-FFF2-40B4-BE49-F238E27FC236}">
                <a16:creationId xmlns:a16="http://schemas.microsoft.com/office/drawing/2014/main" id="{229F5754-ABBE-5BA5-853A-0249614BD941}"/>
              </a:ext>
            </a:extLst>
          </p:cNvPr>
          <p:cNvSpPr txBox="1">
            <a:spLocks/>
          </p:cNvSpPr>
          <p:nvPr/>
        </p:nvSpPr>
        <p:spPr>
          <a:xfrm>
            <a:off x="702181" y="1371433"/>
            <a:ext cx="10921880" cy="1365392"/>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
              </a:spcBef>
              <a:buNone/>
            </a:pPr>
            <a:r>
              <a:rPr lang="en-US" sz="1800">
                <a:solidFill>
                  <a:srgbClr val="000000"/>
                </a:solidFill>
                <a:highlight>
                  <a:srgbClr val="FFFFFF"/>
                </a:highlight>
                <a:latin typeface="Montserrat"/>
              </a:rPr>
              <a:t>Suppliers are able to add as many users as needed to support transactions with Nutanix or other customers using Coupa. The Admin will need to create new accounts and assign permissions </a:t>
            </a:r>
            <a:r>
              <a:rPr lang="en-US" sz="1800" b="0" i="0">
                <a:solidFill>
                  <a:srgbClr val="000000"/>
                </a:solidFill>
                <a:effectLst/>
                <a:highlight>
                  <a:srgbClr val="FFFFFF"/>
                </a:highlight>
                <a:latin typeface="Montserrat"/>
              </a:rPr>
              <a:t>to </a:t>
            </a:r>
            <a:r>
              <a:rPr lang="en-US" sz="1800">
                <a:solidFill>
                  <a:srgbClr val="000000"/>
                </a:solidFill>
                <a:highlight>
                  <a:srgbClr val="FFFFFF"/>
                </a:highlight>
                <a:latin typeface="Montserrat"/>
              </a:rPr>
              <a:t>new users</a:t>
            </a:r>
            <a:r>
              <a:rPr lang="en-US" sz="1800" b="0" i="0">
                <a:solidFill>
                  <a:srgbClr val="000000"/>
                </a:solidFill>
                <a:effectLst/>
                <a:highlight>
                  <a:srgbClr val="FFFFFF"/>
                </a:highlight>
                <a:latin typeface="Montserrat"/>
              </a:rPr>
              <a:t>.</a:t>
            </a:r>
            <a:r>
              <a:rPr lang="en-US" sz="1800">
                <a:solidFill>
                  <a:srgbClr val="000000"/>
                </a:solidFill>
                <a:highlight>
                  <a:srgbClr val="FFFFFF"/>
                </a:highlight>
                <a:latin typeface="Montserrat"/>
              </a:rPr>
              <a:t> </a:t>
            </a:r>
            <a:endParaRPr lang="en-US" sz="1800">
              <a:ea typeface="Calibri"/>
              <a:cs typeface="Calibri"/>
            </a:endParaRPr>
          </a:p>
          <a:p>
            <a:pPr marL="0" indent="0">
              <a:spcBef>
                <a:spcPts val="20"/>
              </a:spcBef>
              <a:buNone/>
            </a:pPr>
            <a:endParaRPr lang="en-US" sz="1800">
              <a:solidFill>
                <a:schemeClr val="dk1"/>
              </a:solidFill>
              <a:highlight>
                <a:srgbClr val="FFFFFF"/>
              </a:highlight>
              <a:latin typeface="Montserrat" panose="00000500000000000000" pitchFamily="2" charset="0"/>
              <a:ea typeface="Calibri" panose="020F0502020204030204" pitchFamily="34" charset="0"/>
              <a:cs typeface="Calibri" panose="020F0502020204030204" pitchFamily="34" charset="0"/>
            </a:endParaRPr>
          </a:p>
        </p:txBody>
      </p:sp>
      <p:sp>
        <p:nvSpPr>
          <p:cNvPr id="18" name="Shape 310">
            <a:extLst>
              <a:ext uri="{FF2B5EF4-FFF2-40B4-BE49-F238E27FC236}">
                <a16:creationId xmlns:a16="http://schemas.microsoft.com/office/drawing/2014/main" id="{F3196D78-481A-77FC-156A-AB4F01526E3D}"/>
              </a:ext>
            </a:extLst>
          </p:cNvPr>
          <p:cNvSpPr txBox="1">
            <a:spLocks/>
          </p:cNvSpPr>
          <p:nvPr/>
        </p:nvSpPr>
        <p:spPr>
          <a:xfrm>
            <a:off x="701348" y="2433292"/>
            <a:ext cx="3854427" cy="3798153"/>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spcBef>
                <a:spcPts val="20"/>
              </a:spcBef>
            </a:pPr>
            <a:r>
              <a:rPr lang="en-US" sz="1600">
                <a:solidFill>
                  <a:srgbClr val="000000"/>
                </a:solidFill>
                <a:highlight>
                  <a:srgbClr val="FFFFFF"/>
                </a:highlight>
                <a:latin typeface="Montserrat"/>
              </a:rPr>
              <a:t>The Admin page provides quick links to user management, legal entity setup, and several other management tools. </a:t>
            </a:r>
            <a:endParaRPr lang="en-US" sz="1600">
              <a:solidFill>
                <a:srgbClr val="000000"/>
              </a:solidFill>
              <a:latin typeface="Calibri"/>
              <a:ea typeface="Calibri"/>
              <a:cs typeface="Calibri"/>
            </a:endParaRPr>
          </a:p>
          <a:p>
            <a:pPr marL="171450" indent="-171450">
              <a:spcBef>
                <a:spcPts val="20"/>
              </a:spcBef>
            </a:pPr>
            <a:endParaRPr lang="en-US" sz="1600">
              <a:solidFill>
                <a:srgbClr val="000000"/>
              </a:solidFill>
              <a:highlight>
                <a:srgbClr val="FFFFFF"/>
              </a:highlight>
              <a:latin typeface="Montserrat"/>
            </a:endParaRPr>
          </a:p>
          <a:p>
            <a:pPr marL="171450" indent="-171450">
              <a:spcBef>
                <a:spcPts val="20"/>
              </a:spcBef>
            </a:pPr>
            <a:r>
              <a:rPr lang="en-US" sz="1600">
                <a:solidFill>
                  <a:srgbClr val="000000"/>
                </a:solidFill>
                <a:highlight>
                  <a:srgbClr val="FFFFFF"/>
                </a:highlight>
                <a:latin typeface="Montserrat"/>
              </a:rPr>
              <a:t>Invite New Users</a:t>
            </a:r>
            <a:endParaRPr lang="en-US" sz="1600">
              <a:ea typeface="Calibri"/>
              <a:cs typeface="Calibri"/>
            </a:endParaRPr>
          </a:p>
          <a:p>
            <a:pPr marL="571500" lvl="1">
              <a:spcBef>
                <a:spcPts val="20"/>
              </a:spcBef>
              <a:buFont typeface="Courier New" pitchFamily="34" charset="0"/>
              <a:buChar char="o"/>
            </a:pPr>
            <a:r>
              <a:rPr lang="en-US" sz="1400">
                <a:solidFill>
                  <a:srgbClr val="000000"/>
                </a:solidFill>
                <a:highlight>
                  <a:srgbClr val="FFFFFF"/>
                </a:highlight>
                <a:latin typeface="Montserrat"/>
              </a:rPr>
              <a:t>Click Setup. </a:t>
            </a:r>
            <a:endParaRPr lang="en-US" sz="1400">
              <a:ea typeface="Calibri"/>
              <a:cs typeface="Calibri"/>
            </a:endParaRPr>
          </a:p>
          <a:p>
            <a:pPr marL="571500" lvl="1">
              <a:spcBef>
                <a:spcPts val="20"/>
              </a:spcBef>
              <a:buFont typeface="Courier New" pitchFamily="34" charset="0"/>
              <a:buChar char="o"/>
            </a:pPr>
            <a:r>
              <a:rPr lang="en-US" sz="1400">
                <a:solidFill>
                  <a:srgbClr val="000000"/>
                </a:solidFill>
                <a:highlight>
                  <a:srgbClr val="FFFFFF"/>
                </a:highlight>
                <a:latin typeface="Montserrat"/>
              </a:rPr>
              <a:t>Click Users.</a:t>
            </a:r>
            <a:endParaRPr lang="en-US" sz="1400">
              <a:ea typeface="Calibri"/>
              <a:cs typeface="Calibri"/>
            </a:endParaRPr>
          </a:p>
          <a:p>
            <a:pPr marL="571500" lvl="1">
              <a:spcBef>
                <a:spcPts val="20"/>
              </a:spcBef>
              <a:buFont typeface="Courier New" pitchFamily="34" charset="0"/>
              <a:buChar char="o"/>
            </a:pPr>
            <a:r>
              <a:rPr lang="en-US" sz="1400">
                <a:solidFill>
                  <a:srgbClr val="000000"/>
                </a:solidFill>
                <a:highlight>
                  <a:srgbClr val="FFFFFF"/>
                </a:highlight>
                <a:latin typeface="Montserrat"/>
              </a:rPr>
              <a:t>Click Invite User. </a:t>
            </a:r>
            <a:endParaRPr lang="en-US" sz="1400">
              <a:ea typeface="Calibri"/>
              <a:cs typeface="Calibri"/>
            </a:endParaRPr>
          </a:p>
          <a:p>
            <a:pPr marL="571500" lvl="1">
              <a:spcBef>
                <a:spcPts val="20"/>
              </a:spcBef>
              <a:buFont typeface="Courier New" pitchFamily="34" charset="0"/>
              <a:buChar char="o"/>
            </a:pPr>
            <a:r>
              <a:rPr lang="en-US" sz="1400">
                <a:solidFill>
                  <a:srgbClr val="000000"/>
                </a:solidFill>
                <a:highlight>
                  <a:srgbClr val="FFFFFF"/>
                </a:highlight>
                <a:latin typeface="Montserrat"/>
              </a:rPr>
              <a:t>Complete required information</a:t>
            </a:r>
            <a:r>
              <a:rPr lang="en-US" sz="1400" b="0" i="0">
                <a:solidFill>
                  <a:srgbClr val="000000"/>
                </a:solidFill>
                <a:effectLst/>
                <a:highlight>
                  <a:srgbClr val="FFFFFF"/>
                </a:highlight>
                <a:latin typeface="Montserrat"/>
              </a:rPr>
              <a:t>.</a:t>
            </a:r>
            <a:r>
              <a:rPr lang="en-US" sz="1400">
                <a:solidFill>
                  <a:srgbClr val="000000"/>
                </a:solidFill>
                <a:highlight>
                  <a:srgbClr val="FFFFFF"/>
                </a:highlight>
                <a:latin typeface="Montserrat"/>
              </a:rPr>
              <a:t> </a:t>
            </a:r>
            <a:endParaRPr lang="en-US" sz="1400">
              <a:ea typeface="Calibri"/>
              <a:cs typeface="Calibri"/>
            </a:endParaRPr>
          </a:p>
          <a:p>
            <a:pPr marL="571500" lvl="1">
              <a:spcBef>
                <a:spcPts val="20"/>
              </a:spcBef>
              <a:buFont typeface="Courier New" pitchFamily="34" charset="0"/>
              <a:buChar char="o"/>
            </a:pPr>
            <a:endParaRPr lang="en-US" sz="1400">
              <a:highlight>
                <a:srgbClr val="FFFFFF"/>
              </a:highlight>
              <a:latin typeface="Montserrat" panose="00000500000000000000" pitchFamily="2" charset="0"/>
              <a:ea typeface="Calibri" panose="020F0502020204030204" pitchFamily="34" charset="0"/>
              <a:cs typeface="Calibri" panose="020F0502020204030204" pitchFamily="34" charset="0"/>
            </a:endParaRPr>
          </a:p>
        </p:txBody>
      </p:sp>
      <p:pic>
        <p:nvPicPr>
          <p:cNvPr id="3" name="Picture 2" descr="A screenshot of a computer&#10;&#10;Description automatically generated">
            <a:extLst>
              <a:ext uri="{FF2B5EF4-FFF2-40B4-BE49-F238E27FC236}">
                <a16:creationId xmlns:a16="http://schemas.microsoft.com/office/drawing/2014/main" id="{4D6A4007-9F90-E222-D1ED-731CD5B92873}"/>
              </a:ext>
            </a:extLst>
          </p:cNvPr>
          <p:cNvPicPr>
            <a:picLocks noChangeAspect="1"/>
          </p:cNvPicPr>
          <p:nvPr/>
        </p:nvPicPr>
        <p:blipFill>
          <a:blip r:embed="rId3"/>
          <a:stretch>
            <a:fillRect/>
          </a:stretch>
        </p:blipFill>
        <p:spPr>
          <a:xfrm>
            <a:off x="4848087" y="2604287"/>
            <a:ext cx="6670263" cy="3460554"/>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6BE7D06E-32B7-A102-4ABF-0897F09A918A}"/>
              </a:ext>
            </a:extLst>
          </p:cNvPr>
          <p:cNvCxnSpPr>
            <a:cxnSpLocks/>
          </p:cNvCxnSpPr>
          <p:nvPr/>
        </p:nvCxnSpPr>
        <p:spPr>
          <a:xfrm>
            <a:off x="6114498" y="3253092"/>
            <a:ext cx="371550" cy="319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936D471-E433-CA76-E7FF-04CD45726D11}"/>
              </a:ext>
            </a:extLst>
          </p:cNvPr>
          <p:cNvCxnSpPr>
            <a:cxnSpLocks/>
          </p:cNvCxnSpPr>
          <p:nvPr/>
        </p:nvCxnSpPr>
        <p:spPr>
          <a:xfrm>
            <a:off x="7218847" y="2579439"/>
            <a:ext cx="338419" cy="2754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6E0C40-F5BC-BB03-3D33-E3B0AAC86E90}"/>
              </a:ext>
            </a:extLst>
          </p:cNvPr>
          <p:cNvCxnSpPr>
            <a:cxnSpLocks/>
          </p:cNvCxnSpPr>
          <p:nvPr/>
        </p:nvCxnSpPr>
        <p:spPr>
          <a:xfrm>
            <a:off x="4711976" y="3407700"/>
            <a:ext cx="371550" cy="319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40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A726E607-096E-9FED-D3FB-CC2D4321CE28}"/>
              </a:ext>
            </a:extLst>
          </p:cNvPr>
          <p:cNvPicPr>
            <a:picLocks noChangeAspect="1"/>
          </p:cNvPicPr>
          <p:nvPr/>
        </p:nvPicPr>
        <p:blipFill>
          <a:blip r:embed="rId3"/>
          <a:stretch>
            <a:fillRect/>
          </a:stretch>
        </p:blipFill>
        <p:spPr>
          <a:xfrm>
            <a:off x="7608922" y="1207698"/>
            <a:ext cx="3573362" cy="5132717"/>
          </a:xfrm>
          <a:prstGeom prst="rect">
            <a:avLst/>
          </a:prstGeom>
          <a:ln>
            <a:solidFill>
              <a:schemeClr val="tx1"/>
            </a:solidFill>
          </a:ln>
        </p:spPr>
      </p:pic>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Calibri"/>
                <a:cs typeface="Calibri"/>
              </a:rPr>
              <a:t>Managing Additional Users</a:t>
            </a:r>
            <a:endParaRPr lang="en-US"/>
          </a:p>
        </p:txBody>
      </p:sp>
      <p:sp>
        <p:nvSpPr>
          <p:cNvPr id="16" name="Shape 310">
            <a:extLst>
              <a:ext uri="{FF2B5EF4-FFF2-40B4-BE49-F238E27FC236}">
                <a16:creationId xmlns:a16="http://schemas.microsoft.com/office/drawing/2014/main" id="{229F5754-ABBE-5BA5-853A-0249614BD941}"/>
              </a:ext>
            </a:extLst>
          </p:cNvPr>
          <p:cNvSpPr txBox="1">
            <a:spLocks/>
          </p:cNvSpPr>
          <p:nvPr/>
        </p:nvSpPr>
        <p:spPr>
          <a:xfrm>
            <a:off x="702181" y="1359338"/>
            <a:ext cx="5947314" cy="4846538"/>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spcBef>
                <a:spcPts val="20"/>
              </a:spcBef>
            </a:pPr>
            <a:r>
              <a:rPr lang="en-US" sz="1800">
                <a:solidFill>
                  <a:srgbClr val="000000"/>
                </a:solidFill>
                <a:highlight>
                  <a:srgbClr val="FFFFFF"/>
                </a:highlight>
                <a:latin typeface="Montserrat"/>
              </a:rPr>
              <a:t>First Name, Last Name, and email are required. </a:t>
            </a:r>
            <a:endParaRPr lang="en-US">
              <a:ea typeface="Calibri" panose="020F0502020204030204"/>
              <a:cs typeface="Calibri" panose="020F0502020204030204"/>
            </a:endParaRPr>
          </a:p>
          <a:p>
            <a:pPr marL="171450" indent="-171450">
              <a:spcBef>
                <a:spcPts val="20"/>
              </a:spcBef>
            </a:pPr>
            <a:endParaRPr lang="en-US" sz="1800">
              <a:solidFill>
                <a:srgbClr val="000000"/>
              </a:solidFill>
              <a:highlight>
                <a:srgbClr val="FFFFFF"/>
              </a:highlight>
              <a:latin typeface="Montserrat"/>
            </a:endParaRPr>
          </a:p>
          <a:p>
            <a:pPr marL="171450" indent="-171450">
              <a:spcBef>
                <a:spcPts val="20"/>
              </a:spcBef>
            </a:pPr>
            <a:r>
              <a:rPr lang="en-US" sz="1800">
                <a:solidFill>
                  <a:srgbClr val="000000"/>
                </a:solidFill>
                <a:highlight>
                  <a:srgbClr val="FFFFFF"/>
                </a:highlight>
                <a:latin typeface="Montserrat"/>
              </a:rPr>
              <a:t>Manage Permissions</a:t>
            </a:r>
            <a:endParaRPr lang="en-US">
              <a:ea typeface="Calibri" panose="020F0502020204030204"/>
              <a:cs typeface="Calibri" panose="020F0502020204030204"/>
            </a:endParaRPr>
          </a:p>
          <a:p>
            <a:pPr marL="571500" lvl="1">
              <a:spcBef>
                <a:spcPts val="20"/>
              </a:spcBef>
              <a:buFont typeface="Courier New" pitchFamily="34" charset="0"/>
              <a:buChar char="o"/>
            </a:pPr>
            <a:r>
              <a:rPr lang="en-US" sz="1400">
                <a:solidFill>
                  <a:srgbClr val="000000"/>
                </a:solidFill>
                <a:highlight>
                  <a:srgbClr val="FFFFFF"/>
                </a:highlight>
                <a:latin typeface="Montserrat"/>
              </a:rPr>
              <a:t>Only give relevant permissions. </a:t>
            </a:r>
            <a:endParaRPr lang="en-US">
              <a:ea typeface="Calibri" panose="020F0502020204030204"/>
              <a:cs typeface="Calibri" panose="020F0502020204030204"/>
            </a:endParaRPr>
          </a:p>
          <a:p>
            <a:pPr marL="171450" indent="-171450">
              <a:spcBef>
                <a:spcPts val="20"/>
              </a:spcBef>
            </a:pPr>
            <a:endParaRPr lang="en-US" sz="1800">
              <a:solidFill>
                <a:srgbClr val="000000"/>
              </a:solidFill>
              <a:highlight>
                <a:srgbClr val="FFFFFF"/>
              </a:highlight>
              <a:latin typeface="Montserrat"/>
            </a:endParaRPr>
          </a:p>
          <a:p>
            <a:pPr marL="171450" indent="-171450">
              <a:spcBef>
                <a:spcPts val="20"/>
              </a:spcBef>
            </a:pPr>
            <a:r>
              <a:rPr lang="en-US" sz="1800">
                <a:solidFill>
                  <a:srgbClr val="000000"/>
                </a:solidFill>
                <a:highlight>
                  <a:srgbClr val="FFFFFF"/>
                </a:highlight>
                <a:latin typeface="Montserrat"/>
              </a:rPr>
              <a:t>If the supplier has multiple customers using Coupa, the Admin is able to grant or revoke access to specific customers by checking the box next to the customer’s name. </a:t>
            </a:r>
            <a:endParaRPr lang="en-US">
              <a:ea typeface="Calibri" panose="020F0502020204030204"/>
              <a:cs typeface="Calibri" panose="020F0502020204030204"/>
            </a:endParaRPr>
          </a:p>
          <a:p>
            <a:pPr marL="171450" indent="-171450">
              <a:spcBef>
                <a:spcPts val="20"/>
              </a:spcBef>
            </a:pPr>
            <a:endParaRPr lang="en-US" sz="1800">
              <a:solidFill>
                <a:srgbClr val="000000"/>
              </a:solidFill>
              <a:highlight>
                <a:srgbClr val="FFFFFF"/>
              </a:highlight>
              <a:latin typeface="Montserrat"/>
            </a:endParaRPr>
          </a:p>
          <a:p>
            <a:pPr marL="171450" indent="-171450">
              <a:spcBef>
                <a:spcPts val="20"/>
              </a:spcBef>
            </a:pPr>
            <a:r>
              <a:rPr lang="en-US" sz="1800">
                <a:solidFill>
                  <a:srgbClr val="000000"/>
                </a:solidFill>
                <a:highlight>
                  <a:srgbClr val="FFFFFF"/>
                </a:highlight>
                <a:latin typeface="Montserrat"/>
              </a:rPr>
              <a:t>Finish by clicking Send Invitation.</a:t>
            </a:r>
            <a:endParaRPr lang="en-US">
              <a:ea typeface="Calibri" panose="020F0502020204030204"/>
              <a:cs typeface="Calibri" panose="020F0502020204030204"/>
            </a:endParaRPr>
          </a:p>
          <a:p>
            <a:pPr marL="171450" indent="-171450">
              <a:spcBef>
                <a:spcPts val="20"/>
              </a:spcBef>
            </a:pPr>
            <a:endParaRPr lang="en-US" sz="1800">
              <a:solidFill>
                <a:srgbClr val="000000"/>
              </a:solidFill>
              <a:highlight>
                <a:srgbClr val="FFFFFF"/>
              </a:highlight>
              <a:latin typeface="Montserrat"/>
            </a:endParaRPr>
          </a:p>
          <a:p>
            <a:pPr marL="171450" indent="-171450">
              <a:spcBef>
                <a:spcPts val="20"/>
              </a:spcBef>
            </a:pPr>
            <a:r>
              <a:rPr lang="en-US" sz="1800">
                <a:solidFill>
                  <a:srgbClr val="000000"/>
                </a:solidFill>
                <a:highlight>
                  <a:srgbClr val="FFFFFF"/>
                </a:highlight>
                <a:latin typeface="Montserrat"/>
              </a:rPr>
              <a:t>The invited user will be able to set up their own MFA and manage their own notifications</a:t>
            </a:r>
            <a:r>
              <a:rPr lang="en-US" sz="1800" b="0" i="0">
                <a:solidFill>
                  <a:srgbClr val="000000"/>
                </a:solidFill>
                <a:effectLst/>
                <a:highlight>
                  <a:srgbClr val="FFFFFF"/>
                </a:highlight>
                <a:latin typeface="Montserrat"/>
              </a:rPr>
              <a:t>.</a:t>
            </a:r>
            <a:r>
              <a:rPr lang="en-US" sz="1800">
                <a:solidFill>
                  <a:srgbClr val="000000"/>
                </a:solidFill>
                <a:highlight>
                  <a:srgbClr val="FFFFFF"/>
                </a:highlight>
                <a:latin typeface="Montserrat"/>
              </a:rPr>
              <a:t> </a:t>
            </a:r>
            <a:endParaRPr lang="en-US">
              <a:ea typeface="Calibri" panose="020F0502020204030204"/>
              <a:cs typeface="Calibri" panose="020F0502020204030204"/>
            </a:endParaRPr>
          </a:p>
          <a:p>
            <a:pPr marL="171450" indent="-171450">
              <a:spcBef>
                <a:spcPts val="20"/>
              </a:spcBef>
            </a:pPr>
            <a:endParaRPr lang="en-US" sz="1800">
              <a:solidFill>
                <a:schemeClr val="dk1"/>
              </a:solidFill>
              <a:highlight>
                <a:srgbClr val="FFFFFF"/>
              </a:highlight>
              <a:latin typeface="Montserrat" panose="00000500000000000000" pitchFamily="2" charset="0"/>
              <a:ea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6BE7D06E-32B7-A102-4ABF-0897F09A918A}"/>
              </a:ext>
            </a:extLst>
          </p:cNvPr>
          <p:cNvCxnSpPr>
            <a:cxnSpLocks/>
          </p:cNvCxnSpPr>
          <p:nvPr/>
        </p:nvCxnSpPr>
        <p:spPr>
          <a:xfrm>
            <a:off x="10233562" y="5842825"/>
            <a:ext cx="371550" cy="319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936D471-E433-CA76-E7FF-04CD45726D11}"/>
              </a:ext>
            </a:extLst>
          </p:cNvPr>
          <p:cNvCxnSpPr>
            <a:cxnSpLocks/>
          </p:cNvCxnSpPr>
          <p:nvPr/>
        </p:nvCxnSpPr>
        <p:spPr>
          <a:xfrm>
            <a:off x="7314763" y="1391145"/>
            <a:ext cx="338419" cy="2754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6E0C40-F5BC-BB03-3D33-E3B0AAC86E90}"/>
              </a:ext>
            </a:extLst>
          </p:cNvPr>
          <p:cNvCxnSpPr>
            <a:cxnSpLocks/>
          </p:cNvCxnSpPr>
          <p:nvPr/>
        </p:nvCxnSpPr>
        <p:spPr>
          <a:xfrm>
            <a:off x="9114643" y="2669891"/>
            <a:ext cx="371550" cy="319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5AAF2A5-D165-2BE0-7B4D-D94BC688FC8E}"/>
              </a:ext>
            </a:extLst>
          </p:cNvPr>
          <p:cNvSpPr txBox="1"/>
          <p:nvPr/>
        </p:nvSpPr>
        <p:spPr>
          <a:xfrm>
            <a:off x="9631280" y="3228966"/>
            <a:ext cx="581852"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ea typeface="Calibri"/>
                <a:cs typeface="Calibri"/>
              </a:rPr>
              <a:t>Nutanix</a:t>
            </a:r>
          </a:p>
        </p:txBody>
      </p:sp>
      <p:sp>
        <p:nvSpPr>
          <p:cNvPr id="11" name="TextBox 10">
            <a:extLst>
              <a:ext uri="{FF2B5EF4-FFF2-40B4-BE49-F238E27FC236}">
                <a16:creationId xmlns:a16="http://schemas.microsoft.com/office/drawing/2014/main" id="{EBAB09CF-503F-545C-D45E-5E45B2A23C32}"/>
              </a:ext>
            </a:extLst>
          </p:cNvPr>
          <p:cNvSpPr txBox="1"/>
          <p:nvPr/>
        </p:nvSpPr>
        <p:spPr>
          <a:xfrm>
            <a:off x="9514050" y="3388827"/>
            <a:ext cx="816313"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600">
              <a:ea typeface="Calibri"/>
              <a:cs typeface="Calibri"/>
            </a:endParaRPr>
          </a:p>
        </p:txBody>
      </p:sp>
    </p:spTree>
    <p:extLst>
      <p:ext uri="{BB962C8B-B14F-4D97-AF65-F5344CB8AC3E}">
        <p14:creationId xmlns:p14="http://schemas.microsoft.com/office/powerpoint/2010/main" val="426250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14941690-B5A2-5CE1-88B0-7E9D3A663659}"/>
              </a:ext>
            </a:extLst>
          </p:cNvPr>
          <p:cNvPicPr>
            <a:picLocks noChangeAspect="1"/>
          </p:cNvPicPr>
          <p:nvPr/>
        </p:nvPicPr>
        <p:blipFill>
          <a:blip r:embed="rId3"/>
          <a:stretch>
            <a:fillRect/>
          </a:stretch>
        </p:blipFill>
        <p:spPr>
          <a:xfrm>
            <a:off x="5026479" y="2620660"/>
            <a:ext cx="6928757" cy="3600299"/>
          </a:xfrm>
          <a:prstGeom prst="rect">
            <a:avLst/>
          </a:prstGeom>
          <a:ln>
            <a:solidFill>
              <a:schemeClr val="tx1"/>
            </a:solidFill>
          </a:ln>
        </p:spPr>
      </p:pic>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Calibri"/>
                <a:cs typeface="Calibri"/>
              </a:rPr>
              <a:t>Creating Legal Entities</a:t>
            </a:r>
            <a:endParaRPr lang="en-US"/>
          </a:p>
        </p:txBody>
      </p:sp>
      <p:sp>
        <p:nvSpPr>
          <p:cNvPr id="16" name="Shape 310">
            <a:extLst>
              <a:ext uri="{FF2B5EF4-FFF2-40B4-BE49-F238E27FC236}">
                <a16:creationId xmlns:a16="http://schemas.microsoft.com/office/drawing/2014/main" id="{229F5754-ABBE-5BA5-853A-0249614BD941}"/>
              </a:ext>
            </a:extLst>
          </p:cNvPr>
          <p:cNvSpPr txBox="1">
            <a:spLocks/>
          </p:cNvSpPr>
          <p:nvPr/>
        </p:nvSpPr>
        <p:spPr>
          <a:xfrm>
            <a:off x="702181" y="1347243"/>
            <a:ext cx="10724933" cy="4858633"/>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
              </a:spcBef>
              <a:buNone/>
            </a:pPr>
            <a:r>
              <a:rPr lang="en-US" sz="1800">
                <a:solidFill>
                  <a:srgbClr val="000000"/>
                </a:solidFill>
                <a:highlight>
                  <a:srgbClr val="FFFFFF"/>
                </a:highlight>
                <a:latin typeface="Montserrat"/>
              </a:rPr>
              <a:t>Legal Entities are used to manage payment information and may have one or more Remit-To address and/or Ship From address attached. Legal Entity details will automatically populate on invoices once created</a:t>
            </a:r>
            <a:r>
              <a:rPr lang="en-US" sz="1800" b="0" i="0">
                <a:solidFill>
                  <a:srgbClr val="000000"/>
                </a:solidFill>
                <a:effectLst/>
                <a:highlight>
                  <a:srgbClr val="FFFFFF"/>
                </a:highlight>
                <a:latin typeface="Montserrat"/>
              </a:rPr>
              <a:t>.</a:t>
            </a:r>
            <a:r>
              <a:rPr lang="en-US" sz="1800">
                <a:solidFill>
                  <a:srgbClr val="000000"/>
                </a:solidFill>
                <a:highlight>
                  <a:srgbClr val="FFFFFF"/>
                </a:highlight>
                <a:latin typeface="Montserrat"/>
              </a:rPr>
              <a:t> </a:t>
            </a:r>
            <a:endParaRPr lang="en-US">
              <a:ea typeface="Calibri" panose="020F0502020204030204"/>
              <a:cs typeface="Calibri" panose="020F0502020204030204"/>
            </a:endParaRPr>
          </a:p>
          <a:p>
            <a:pPr marL="0" indent="0">
              <a:spcBef>
                <a:spcPts val="20"/>
              </a:spcBef>
              <a:buNone/>
            </a:pPr>
            <a:endParaRPr lang="en-US" sz="1800">
              <a:solidFill>
                <a:schemeClr val="dk1"/>
              </a:solidFill>
              <a:highlight>
                <a:srgbClr val="FFFFFF"/>
              </a:highlight>
              <a:latin typeface="Montserrat" panose="00000500000000000000" pitchFamily="2" charset="0"/>
              <a:ea typeface="Calibri" panose="020F0502020204030204" pitchFamily="34" charset="0"/>
              <a:cs typeface="Calibri" panose="020F0502020204030204" pitchFamily="34" charset="0"/>
            </a:endParaRPr>
          </a:p>
          <a:p>
            <a:pPr marL="171450" indent="-171450">
              <a:spcBef>
                <a:spcPts val="20"/>
              </a:spcBef>
            </a:pPr>
            <a:r>
              <a:rPr lang="en-US" sz="1800">
                <a:solidFill>
                  <a:schemeClr val="dk1"/>
                </a:solidFill>
                <a:highlight>
                  <a:srgbClr val="FFFFFF"/>
                </a:highlight>
                <a:latin typeface="Montserrat"/>
                <a:ea typeface="Calibri"/>
                <a:cs typeface="Calibri"/>
              </a:rPr>
              <a:t>Legal Entities are best </a:t>
            </a:r>
            <a:br>
              <a:rPr lang="en-US" sz="1800">
                <a:solidFill>
                  <a:schemeClr val="dk1"/>
                </a:solidFill>
                <a:highlight>
                  <a:srgbClr val="FFFFFF"/>
                </a:highlight>
                <a:latin typeface="Montserrat"/>
                <a:ea typeface="Calibri"/>
                <a:cs typeface="Calibri"/>
              </a:rPr>
            </a:br>
            <a:r>
              <a:rPr lang="en-US" sz="1800">
                <a:solidFill>
                  <a:schemeClr val="dk1"/>
                </a:solidFill>
                <a:highlight>
                  <a:srgbClr val="FFFFFF"/>
                </a:highlight>
                <a:latin typeface="Montserrat"/>
                <a:ea typeface="Calibri"/>
                <a:cs typeface="Calibri"/>
              </a:rPr>
              <a:t>managed through the Business</a:t>
            </a:r>
            <a:br>
              <a:rPr lang="en-US" sz="1800">
                <a:solidFill>
                  <a:schemeClr val="dk1"/>
                </a:solidFill>
                <a:highlight>
                  <a:srgbClr val="FFFFFF"/>
                </a:highlight>
                <a:latin typeface="Montserrat"/>
                <a:ea typeface="Calibri"/>
                <a:cs typeface="Calibri"/>
              </a:rPr>
            </a:br>
            <a:r>
              <a:rPr lang="en-US" sz="1800">
                <a:solidFill>
                  <a:schemeClr val="dk1"/>
                </a:solidFill>
                <a:highlight>
                  <a:srgbClr val="FFFFFF"/>
                </a:highlight>
                <a:latin typeface="Montserrat"/>
                <a:ea typeface="Calibri"/>
                <a:cs typeface="Calibri"/>
              </a:rPr>
              <a:t>Profile page. </a:t>
            </a:r>
          </a:p>
          <a:p>
            <a:pPr marL="171450" indent="-171450">
              <a:spcBef>
                <a:spcPts val="20"/>
              </a:spcBef>
            </a:pPr>
            <a:endParaRPr lang="en-US" sz="1800">
              <a:solidFill>
                <a:schemeClr val="dk1"/>
              </a:solidFill>
              <a:highlight>
                <a:srgbClr val="FFFFFF"/>
              </a:highlight>
              <a:latin typeface="Montserrat"/>
              <a:ea typeface="Calibri"/>
              <a:cs typeface="Calibri"/>
            </a:endParaRPr>
          </a:p>
          <a:p>
            <a:pPr marL="171450" indent="-171450">
              <a:spcBef>
                <a:spcPts val="20"/>
              </a:spcBef>
            </a:pPr>
            <a:r>
              <a:rPr lang="en-US" sz="1800">
                <a:solidFill>
                  <a:schemeClr val="dk1"/>
                </a:solidFill>
                <a:highlight>
                  <a:srgbClr val="FFFFFF"/>
                </a:highlight>
                <a:latin typeface="Montserrat"/>
                <a:ea typeface="Calibri"/>
                <a:cs typeface="Calibri"/>
              </a:rPr>
              <a:t>Use the Quick Links to access </a:t>
            </a:r>
            <a:br>
              <a:rPr lang="en-US" sz="1800">
                <a:solidFill>
                  <a:schemeClr val="dk1"/>
                </a:solidFill>
                <a:highlight>
                  <a:srgbClr val="FFFFFF"/>
                </a:highlight>
                <a:latin typeface="Montserrat"/>
                <a:ea typeface="Calibri"/>
                <a:cs typeface="Calibri"/>
              </a:rPr>
            </a:br>
            <a:r>
              <a:rPr lang="en-US" sz="1800">
                <a:solidFill>
                  <a:schemeClr val="dk1"/>
                </a:solidFill>
                <a:highlight>
                  <a:srgbClr val="FFFFFF"/>
                </a:highlight>
                <a:latin typeface="Montserrat"/>
                <a:ea typeface="Calibri"/>
                <a:cs typeface="Calibri"/>
              </a:rPr>
              <a:t>the Legal Entities table. </a:t>
            </a:r>
            <a:endParaRPr lang="en-US">
              <a:solidFill>
                <a:schemeClr val="dk1"/>
              </a:solidFill>
              <a:latin typeface="Montserrat"/>
              <a:ea typeface="Calibri"/>
              <a:cs typeface="Calibri"/>
            </a:endParaRPr>
          </a:p>
          <a:p>
            <a:pPr marL="171450" indent="-171450">
              <a:spcBef>
                <a:spcPts val="20"/>
              </a:spcBef>
            </a:pPr>
            <a:endParaRPr lang="en-US" sz="1800">
              <a:solidFill>
                <a:schemeClr val="dk1"/>
              </a:solidFill>
              <a:highlight>
                <a:srgbClr val="FFFFFF"/>
              </a:highlight>
              <a:latin typeface="Montserrat"/>
              <a:ea typeface="Calibri"/>
              <a:cs typeface="Calibri"/>
            </a:endParaRPr>
          </a:p>
          <a:p>
            <a:pPr marL="171450" indent="-171450">
              <a:spcBef>
                <a:spcPts val="20"/>
              </a:spcBef>
            </a:pPr>
            <a:r>
              <a:rPr lang="en-US" sz="1800">
                <a:solidFill>
                  <a:schemeClr val="dk1"/>
                </a:solidFill>
                <a:highlight>
                  <a:srgbClr val="FFFFFF"/>
                </a:highlight>
                <a:latin typeface="Montserrat"/>
                <a:ea typeface="Calibri"/>
                <a:cs typeface="Calibri"/>
              </a:rPr>
              <a:t>Suppliers may be prompted </a:t>
            </a:r>
            <a:br>
              <a:rPr lang="en-US" sz="1800">
                <a:solidFill>
                  <a:schemeClr val="dk1"/>
                </a:solidFill>
                <a:highlight>
                  <a:srgbClr val="FFFFFF"/>
                </a:highlight>
                <a:latin typeface="Montserrat"/>
                <a:ea typeface="Calibri"/>
                <a:cs typeface="Calibri"/>
              </a:rPr>
            </a:br>
            <a:r>
              <a:rPr lang="en-US" sz="1800">
                <a:solidFill>
                  <a:schemeClr val="dk1"/>
                </a:solidFill>
                <a:highlight>
                  <a:srgbClr val="FFFFFF"/>
                </a:highlight>
                <a:latin typeface="Montserrat"/>
                <a:ea typeface="Calibri"/>
                <a:cs typeface="Calibri"/>
              </a:rPr>
              <a:t>to enter the MFA code from </a:t>
            </a:r>
            <a:br>
              <a:rPr lang="en-US" sz="1800">
                <a:solidFill>
                  <a:schemeClr val="dk1"/>
                </a:solidFill>
                <a:highlight>
                  <a:srgbClr val="FFFFFF"/>
                </a:highlight>
                <a:latin typeface="Montserrat"/>
                <a:ea typeface="Calibri"/>
                <a:cs typeface="Calibri"/>
              </a:rPr>
            </a:br>
            <a:r>
              <a:rPr lang="en-US" sz="1800">
                <a:solidFill>
                  <a:schemeClr val="dk1"/>
                </a:solidFill>
                <a:highlight>
                  <a:srgbClr val="FFFFFF"/>
                </a:highlight>
                <a:latin typeface="Montserrat"/>
                <a:ea typeface="Calibri"/>
                <a:cs typeface="Calibri"/>
              </a:rPr>
              <a:t>either the app or SMS. </a:t>
            </a:r>
            <a:endParaRPr lang="en-US">
              <a:solidFill>
                <a:schemeClr val="dk1"/>
              </a:solidFill>
              <a:latin typeface="Montserrat"/>
              <a:ea typeface="Calibri"/>
              <a:cs typeface="Calibri"/>
            </a:endParaRPr>
          </a:p>
          <a:p>
            <a:pPr marL="171450" indent="-171450">
              <a:spcBef>
                <a:spcPts val="20"/>
              </a:spcBef>
            </a:pPr>
            <a:endParaRPr lang="en-US" sz="1800">
              <a:solidFill>
                <a:schemeClr val="dk1"/>
              </a:solidFill>
              <a:highlight>
                <a:srgbClr val="FFFFFF"/>
              </a:highlight>
              <a:latin typeface="Montserrat"/>
              <a:ea typeface="Calibri"/>
              <a:cs typeface="Calibri"/>
            </a:endParaRPr>
          </a:p>
          <a:p>
            <a:pPr marL="171450" indent="-171450">
              <a:spcBef>
                <a:spcPts val="20"/>
              </a:spcBef>
            </a:pPr>
            <a:r>
              <a:rPr lang="en-US" sz="1800">
                <a:solidFill>
                  <a:schemeClr val="dk1"/>
                </a:solidFill>
                <a:highlight>
                  <a:srgbClr val="FFFFFF"/>
                </a:highlight>
                <a:latin typeface="Montserrat"/>
                <a:ea typeface="Calibri"/>
                <a:cs typeface="Calibri"/>
              </a:rPr>
              <a:t>Click </a:t>
            </a:r>
            <a:r>
              <a:rPr lang="en-US" sz="1800" b="1">
                <a:solidFill>
                  <a:schemeClr val="dk1"/>
                </a:solidFill>
                <a:highlight>
                  <a:srgbClr val="FFFFFF"/>
                </a:highlight>
                <a:latin typeface="Montserrat"/>
                <a:ea typeface="Calibri"/>
                <a:cs typeface="Calibri"/>
              </a:rPr>
              <a:t>Create.</a:t>
            </a:r>
          </a:p>
          <a:p>
            <a:pPr marL="171450" indent="-171450">
              <a:spcBef>
                <a:spcPts val="20"/>
              </a:spcBef>
            </a:pPr>
            <a:endParaRPr lang="en-US" sz="1800">
              <a:solidFill>
                <a:schemeClr val="dk1"/>
              </a:solidFill>
              <a:highlight>
                <a:srgbClr val="FFFFFF"/>
              </a:highlight>
              <a:latin typeface="Montserrat" panose="00000500000000000000" pitchFamily="2" charset="0"/>
              <a:ea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6BE7D06E-32B7-A102-4ABF-0897F09A918A}"/>
              </a:ext>
            </a:extLst>
          </p:cNvPr>
          <p:cNvCxnSpPr>
            <a:cxnSpLocks/>
          </p:cNvCxnSpPr>
          <p:nvPr/>
        </p:nvCxnSpPr>
        <p:spPr>
          <a:xfrm>
            <a:off x="4839086" y="3822920"/>
            <a:ext cx="371550" cy="319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936D471-E433-CA76-E7FF-04CD45726D11}"/>
              </a:ext>
            </a:extLst>
          </p:cNvPr>
          <p:cNvCxnSpPr>
            <a:cxnSpLocks/>
          </p:cNvCxnSpPr>
          <p:nvPr/>
        </p:nvCxnSpPr>
        <p:spPr>
          <a:xfrm>
            <a:off x="5899620" y="2903049"/>
            <a:ext cx="338419" cy="2754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6E0C40-F5BC-BB03-3D33-E3B0AAC86E90}"/>
              </a:ext>
            </a:extLst>
          </p:cNvPr>
          <p:cNvCxnSpPr>
            <a:cxnSpLocks/>
          </p:cNvCxnSpPr>
          <p:nvPr/>
        </p:nvCxnSpPr>
        <p:spPr>
          <a:xfrm>
            <a:off x="6441596" y="2500558"/>
            <a:ext cx="371550" cy="319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5AAF2A5-D165-2BE0-7B4D-D94BC688FC8E}"/>
              </a:ext>
            </a:extLst>
          </p:cNvPr>
          <p:cNvSpPr txBox="1"/>
          <p:nvPr/>
        </p:nvSpPr>
        <p:spPr>
          <a:xfrm>
            <a:off x="9776423" y="5260966"/>
            <a:ext cx="763280" cy="21544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ea typeface="Calibri"/>
                <a:cs typeface="Calibri"/>
              </a:rPr>
              <a:t>Nutanix</a:t>
            </a:r>
          </a:p>
        </p:txBody>
      </p:sp>
      <p:sp>
        <p:nvSpPr>
          <p:cNvPr id="11" name="TextBox 10">
            <a:extLst>
              <a:ext uri="{FF2B5EF4-FFF2-40B4-BE49-F238E27FC236}">
                <a16:creationId xmlns:a16="http://schemas.microsoft.com/office/drawing/2014/main" id="{EBAB09CF-503F-545C-D45E-5E45B2A23C32}"/>
              </a:ext>
            </a:extLst>
          </p:cNvPr>
          <p:cNvSpPr txBox="1"/>
          <p:nvPr/>
        </p:nvSpPr>
        <p:spPr>
          <a:xfrm>
            <a:off x="9514050" y="3388827"/>
            <a:ext cx="816313"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600">
              <a:ea typeface="Calibri"/>
              <a:cs typeface="Calibri"/>
            </a:endParaRPr>
          </a:p>
        </p:txBody>
      </p:sp>
    </p:spTree>
    <p:extLst>
      <p:ext uri="{BB962C8B-B14F-4D97-AF65-F5344CB8AC3E}">
        <p14:creationId xmlns:p14="http://schemas.microsoft.com/office/powerpoint/2010/main" val="224747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A01868DE-4DC6-A1C0-BCD8-5D88B3BED5FD}"/>
              </a:ext>
            </a:extLst>
          </p:cNvPr>
          <p:cNvPicPr>
            <a:picLocks noChangeAspect="1"/>
          </p:cNvPicPr>
          <p:nvPr/>
        </p:nvPicPr>
        <p:blipFill>
          <a:blip r:embed="rId3"/>
          <a:stretch>
            <a:fillRect/>
          </a:stretch>
        </p:blipFill>
        <p:spPr>
          <a:xfrm>
            <a:off x="6672565" y="539296"/>
            <a:ext cx="4555823" cy="4340075"/>
          </a:xfrm>
          <a:prstGeom prst="rect">
            <a:avLst/>
          </a:prstGeom>
          <a:ln>
            <a:solidFill>
              <a:schemeClr val="tx1"/>
            </a:solidFill>
          </a:ln>
        </p:spPr>
      </p:pic>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Calibri"/>
                <a:cs typeface="Calibri"/>
              </a:rPr>
              <a:t>Creating Legal Entities</a:t>
            </a:r>
            <a:endParaRPr lang="en-US"/>
          </a:p>
        </p:txBody>
      </p:sp>
      <p:sp>
        <p:nvSpPr>
          <p:cNvPr id="16" name="Shape 310">
            <a:extLst>
              <a:ext uri="{FF2B5EF4-FFF2-40B4-BE49-F238E27FC236}">
                <a16:creationId xmlns:a16="http://schemas.microsoft.com/office/drawing/2014/main" id="{229F5754-ABBE-5BA5-853A-0249614BD941}"/>
              </a:ext>
            </a:extLst>
          </p:cNvPr>
          <p:cNvSpPr txBox="1">
            <a:spLocks/>
          </p:cNvSpPr>
          <p:nvPr/>
        </p:nvSpPr>
        <p:spPr>
          <a:xfrm>
            <a:off x="702181" y="1359338"/>
            <a:ext cx="5753791" cy="4846538"/>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
              </a:spcBef>
              <a:buNone/>
            </a:pPr>
            <a:r>
              <a:rPr lang="en-US" sz="1800">
                <a:solidFill>
                  <a:srgbClr val="000000"/>
                </a:solidFill>
                <a:highlight>
                  <a:srgbClr val="FFFFFF"/>
                </a:highlight>
                <a:latin typeface="Montserrat"/>
              </a:rPr>
              <a:t>Follow the prompts to complete legal entity setup</a:t>
            </a:r>
            <a:r>
              <a:rPr lang="en-US" sz="1800" b="0" i="0">
                <a:solidFill>
                  <a:srgbClr val="000000"/>
                </a:solidFill>
                <a:effectLst/>
                <a:highlight>
                  <a:srgbClr val="FFFFFF"/>
                </a:highlight>
                <a:latin typeface="Montserrat"/>
              </a:rPr>
              <a:t>.</a:t>
            </a:r>
            <a:r>
              <a:rPr lang="en-US" sz="1800">
                <a:solidFill>
                  <a:srgbClr val="000000"/>
                </a:solidFill>
                <a:highlight>
                  <a:srgbClr val="FFFFFF"/>
                </a:highlight>
                <a:latin typeface="Montserrat"/>
              </a:rPr>
              <a:t> </a:t>
            </a:r>
            <a:endParaRPr lang="en-US"/>
          </a:p>
          <a:p>
            <a:pPr marL="0" indent="0">
              <a:spcBef>
                <a:spcPts val="20"/>
              </a:spcBef>
              <a:buNone/>
            </a:pPr>
            <a:endParaRPr lang="en-US" sz="1800">
              <a:highlight>
                <a:srgbClr val="FFFFFF"/>
              </a:highlight>
              <a:latin typeface="Montserrat" panose="00000500000000000000" pitchFamily="2" charset="0"/>
              <a:ea typeface="Calibri" panose="020F0502020204030204" pitchFamily="34" charset="0"/>
              <a:cs typeface="Calibri" panose="020F0502020204030204" pitchFamily="34" charset="0"/>
            </a:endParaRPr>
          </a:p>
          <a:p>
            <a:pPr marL="171450" indent="-171450">
              <a:spcBef>
                <a:spcPts val="20"/>
              </a:spcBef>
            </a:pPr>
            <a:r>
              <a:rPr lang="en-US" sz="1800">
                <a:solidFill>
                  <a:schemeClr val="dk1"/>
                </a:solidFill>
                <a:highlight>
                  <a:srgbClr val="FFFFFF"/>
                </a:highlight>
                <a:latin typeface="Montserrat"/>
                <a:ea typeface="Calibri"/>
                <a:cs typeface="Calibri"/>
              </a:rPr>
              <a:t>Legal Entity name must </a:t>
            </a:r>
            <a:br>
              <a:rPr lang="en-US" sz="1800">
                <a:solidFill>
                  <a:schemeClr val="dk1"/>
                </a:solidFill>
                <a:highlight>
                  <a:srgbClr val="FFFFFF"/>
                </a:highlight>
                <a:latin typeface="Montserrat"/>
                <a:ea typeface="Calibri"/>
                <a:cs typeface="Calibri"/>
              </a:rPr>
            </a:br>
            <a:r>
              <a:rPr lang="en-US" sz="1800">
                <a:solidFill>
                  <a:schemeClr val="dk1"/>
                </a:solidFill>
                <a:highlight>
                  <a:srgbClr val="FFFFFF"/>
                </a:highlight>
                <a:latin typeface="Montserrat"/>
                <a:ea typeface="Calibri"/>
                <a:cs typeface="Calibri"/>
              </a:rPr>
              <a:t>be the full legal business name, </a:t>
            </a:r>
            <a:br>
              <a:rPr lang="en-US" sz="1800">
                <a:solidFill>
                  <a:schemeClr val="dk1"/>
                </a:solidFill>
                <a:highlight>
                  <a:srgbClr val="FFFFFF"/>
                </a:highlight>
                <a:latin typeface="Montserrat"/>
                <a:ea typeface="Calibri"/>
                <a:cs typeface="Calibri"/>
              </a:rPr>
            </a:br>
            <a:r>
              <a:rPr lang="en-US" sz="1800">
                <a:solidFill>
                  <a:schemeClr val="dk1"/>
                </a:solidFill>
                <a:highlight>
                  <a:srgbClr val="FFFFFF"/>
                </a:highlight>
                <a:latin typeface="Montserrat"/>
                <a:ea typeface="Calibri"/>
                <a:cs typeface="Calibri"/>
              </a:rPr>
              <a:t>not the DBA (doing business as) </a:t>
            </a:r>
            <a:br>
              <a:rPr lang="en-US" sz="1800">
                <a:solidFill>
                  <a:schemeClr val="dk1"/>
                </a:solidFill>
                <a:highlight>
                  <a:srgbClr val="FFFFFF"/>
                </a:highlight>
                <a:latin typeface="Montserrat"/>
                <a:ea typeface="Calibri"/>
                <a:cs typeface="Calibri"/>
              </a:rPr>
            </a:br>
            <a:r>
              <a:rPr lang="en-US" sz="1800">
                <a:solidFill>
                  <a:schemeClr val="dk1"/>
                </a:solidFill>
                <a:highlight>
                  <a:srgbClr val="FFFFFF"/>
                </a:highlight>
                <a:latin typeface="Montserrat"/>
                <a:ea typeface="Calibri"/>
                <a:cs typeface="Calibri"/>
              </a:rPr>
              <a:t>name. </a:t>
            </a:r>
          </a:p>
          <a:p>
            <a:pPr marL="171450" indent="-171450">
              <a:spcBef>
                <a:spcPts val="20"/>
              </a:spcBef>
            </a:pPr>
            <a:endParaRPr lang="en-US" sz="1800">
              <a:solidFill>
                <a:schemeClr val="dk1"/>
              </a:solidFill>
              <a:highlight>
                <a:srgbClr val="FFFFFF"/>
              </a:highlight>
              <a:latin typeface="Montserrat"/>
              <a:ea typeface="Calibri"/>
              <a:cs typeface="Calibri"/>
            </a:endParaRPr>
          </a:p>
          <a:p>
            <a:pPr marL="171450" indent="-171450">
              <a:spcBef>
                <a:spcPts val="20"/>
              </a:spcBef>
            </a:pPr>
            <a:r>
              <a:rPr lang="en-US" sz="1800">
                <a:solidFill>
                  <a:schemeClr val="dk1"/>
                </a:solidFill>
                <a:highlight>
                  <a:srgbClr val="FFFFFF"/>
                </a:highlight>
                <a:latin typeface="Montserrat"/>
                <a:ea typeface="Calibri"/>
                <a:cs typeface="Calibri"/>
              </a:rPr>
              <a:t>Select Country/Region where </a:t>
            </a:r>
            <a:br>
              <a:rPr lang="en-US" sz="1800">
                <a:solidFill>
                  <a:schemeClr val="dk1"/>
                </a:solidFill>
                <a:highlight>
                  <a:srgbClr val="FFFFFF"/>
                </a:highlight>
                <a:latin typeface="Montserrat"/>
                <a:ea typeface="Calibri"/>
                <a:cs typeface="Calibri"/>
              </a:rPr>
            </a:br>
            <a:r>
              <a:rPr lang="en-US" sz="1800">
                <a:solidFill>
                  <a:schemeClr val="dk1"/>
                </a:solidFill>
                <a:highlight>
                  <a:srgbClr val="FFFFFF"/>
                </a:highlight>
                <a:latin typeface="Montserrat"/>
                <a:ea typeface="Calibri"/>
                <a:cs typeface="Calibri"/>
              </a:rPr>
              <a:t>the business is registered. </a:t>
            </a:r>
            <a:endParaRPr lang="en-US">
              <a:solidFill>
                <a:schemeClr val="dk1"/>
              </a:solidFill>
              <a:ea typeface="Calibri"/>
              <a:cs typeface="Calibri"/>
            </a:endParaRPr>
          </a:p>
          <a:p>
            <a:pPr marL="171450" indent="-171450">
              <a:spcBef>
                <a:spcPts val="20"/>
              </a:spcBef>
            </a:pPr>
            <a:endParaRPr lang="en-US" sz="1800">
              <a:solidFill>
                <a:schemeClr val="dk1"/>
              </a:solidFill>
              <a:highlight>
                <a:srgbClr val="FFFFFF"/>
              </a:highlight>
              <a:latin typeface="Montserrat"/>
              <a:ea typeface="Calibri"/>
              <a:cs typeface="Calibri"/>
            </a:endParaRPr>
          </a:p>
          <a:p>
            <a:pPr marL="171450" indent="-171450">
              <a:spcBef>
                <a:spcPts val="20"/>
              </a:spcBef>
            </a:pPr>
            <a:r>
              <a:rPr lang="en-US" sz="1800">
                <a:solidFill>
                  <a:schemeClr val="dk1"/>
                </a:solidFill>
                <a:highlight>
                  <a:srgbClr val="FFFFFF"/>
                </a:highlight>
                <a:latin typeface="Montserrat"/>
                <a:ea typeface="Calibri"/>
                <a:cs typeface="Calibri"/>
              </a:rPr>
              <a:t>Complete Tax Registrations. VAT ID will display for non-US entities instead of Tax ID. </a:t>
            </a:r>
          </a:p>
          <a:p>
            <a:pPr marL="171450" indent="-171450">
              <a:spcBef>
                <a:spcPts val="20"/>
              </a:spcBef>
            </a:pPr>
            <a:endParaRPr lang="en-US" sz="1800">
              <a:solidFill>
                <a:schemeClr val="dk1"/>
              </a:solidFill>
              <a:highlight>
                <a:srgbClr val="FFFFFF"/>
              </a:highlight>
              <a:latin typeface="Montserrat"/>
              <a:ea typeface="Calibri"/>
              <a:cs typeface="Calibri"/>
            </a:endParaRPr>
          </a:p>
          <a:p>
            <a:pPr marL="171450" indent="-171450">
              <a:spcBef>
                <a:spcPts val="20"/>
              </a:spcBef>
            </a:pPr>
            <a:r>
              <a:rPr lang="en-US" sz="1800">
                <a:solidFill>
                  <a:schemeClr val="dk1"/>
                </a:solidFill>
                <a:highlight>
                  <a:srgbClr val="FFFFFF"/>
                </a:highlight>
                <a:latin typeface="Montserrat"/>
                <a:ea typeface="Calibri"/>
                <a:cs typeface="Calibri"/>
              </a:rPr>
              <a:t>Complete Invoice From Address.</a:t>
            </a:r>
          </a:p>
          <a:p>
            <a:pPr marL="171450" indent="-171450">
              <a:spcBef>
                <a:spcPts val="20"/>
              </a:spcBef>
            </a:pPr>
            <a:endParaRPr lang="en-US" sz="1800">
              <a:solidFill>
                <a:schemeClr val="dk1"/>
              </a:solidFill>
              <a:highlight>
                <a:srgbClr val="FFFFFF"/>
              </a:highlight>
              <a:latin typeface="Montserrat"/>
              <a:ea typeface="Calibri"/>
              <a:cs typeface="Calibri"/>
            </a:endParaRPr>
          </a:p>
          <a:p>
            <a:pPr marL="171450" indent="-171450">
              <a:spcBef>
                <a:spcPts val="20"/>
              </a:spcBef>
            </a:pPr>
            <a:r>
              <a:rPr lang="en-US" sz="1800">
                <a:solidFill>
                  <a:schemeClr val="dk1"/>
                </a:solidFill>
                <a:highlight>
                  <a:srgbClr val="FFFFFF"/>
                </a:highlight>
                <a:latin typeface="Montserrat"/>
                <a:ea typeface="Calibri"/>
                <a:cs typeface="Calibri"/>
              </a:rPr>
              <a:t>Click </a:t>
            </a:r>
            <a:r>
              <a:rPr lang="en-US" sz="1800" b="1">
                <a:solidFill>
                  <a:schemeClr val="dk1"/>
                </a:solidFill>
                <a:highlight>
                  <a:srgbClr val="FFFFFF"/>
                </a:highlight>
                <a:latin typeface="Montserrat"/>
                <a:ea typeface="Calibri"/>
                <a:cs typeface="Calibri"/>
              </a:rPr>
              <a:t>Save. </a:t>
            </a:r>
            <a:endParaRPr lang="en-US" b="1">
              <a:solidFill>
                <a:schemeClr val="dk1"/>
              </a:solidFill>
              <a:ea typeface="Calibri"/>
              <a:cs typeface="Calibri"/>
            </a:endParaRPr>
          </a:p>
          <a:p>
            <a:pPr marL="171450" indent="-171450">
              <a:spcBef>
                <a:spcPts val="20"/>
              </a:spcBef>
            </a:pPr>
            <a:endParaRPr lang="en-US" sz="1800">
              <a:solidFill>
                <a:schemeClr val="dk1"/>
              </a:solidFill>
              <a:highlight>
                <a:srgbClr val="FFFFFF"/>
              </a:highlight>
              <a:latin typeface="Montserrat"/>
              <a:ea typeface="Calibri"/>
              <a:cs typeface="Calibri"/>
            </a:endParaRPr>
          </a:p>
          <a:p>
            <a:pPr marL="171450" indent="-171450">
              <a:spcBef>
                <a:spcPts val="20"/>
              </a:spcBef>
            </a:pPr>
            <a:endParaRPr lang="en-US" sz="1800">
              <a:solidFill>
                <a:schemeClr val="dk1"/>
              </a:solidFill>
              <a:highlight>
                <a:srgbClr val="FFFFFF"/>
              </a:highlight>
              <a:latin typeface="Montserrat" panose="00000500000000000000" pitchFamily="2"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BAB09CF-503F-545C-D45E-5E45B2A23C32}"/>
              </a:ext>
            </a:extLst>
          </p:cNvPr>
          <p:cNvSpPr txBox="1"/>
          <p:nvPr/>
        </p:nvSpPr>
        <p:spPr>
          <a:xfrm>
            <a:off x="9514050" y="3388827"/>
            <a:ext cx="816313"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600">
              <a:ea typeface="Calibri"/>
              <a:cs typeface="Calibri"/>
            </a:endParaRPr>
          </a:p>
        </p:txBody>
      </p:sp>
      <p:pic>
        <p:nvPicPr>
          <p:cNvPr id="6" name="Picture 5" descr="A screenshot of a computer&#10;&#10;Description automatically generated">
            <a:extLst>
              <a:ext uri="{FF2B5EF4-FFF2-40B4-BE49-F238E27FC236}">
                <a16:creationId xmlns:a16="http://schemas.microsoft.com/office/drawing/2014/main" id="{707CCDE6-625D-1B18-C6BA-92CD48BAA84A}"/>
              </a:ext>
            </a:extLst>
          </p:cNvPr>
          <p:cNvPicPr>
            <a:picLocks noChangeAspect="1"/>
          </p:cNvPicPr>
          <p:nvPr/>
        </p:nvPicPr>
        <p:blipFill>
          <a:blip r:embed="rId4"/>
          <a:stretch>
            <a:fillRect/>
          </a:stretch>
        </p:blipFill>
        <p:spPr>
          <a:xfrm>
            <a:off x="5618239" y="5228092"/>
            <a:ext cx="6410476" cy="1336675"/>
          </a:xfrm>
          <a:prstGeom prst="rect">
            <a:avLst/>
          </a:prstGeom>
          <a:ln>
            <a:solidFill>
              <a:schemeClr val="tx1"/>
            </a:solidFill>
          </a:ln>
        </p:spPr>
      </p:pic>
    </p:spTree>
    <p:extLst>
      <p:ext uri="{BB962C8B-B14F-4D97-AF65-F5344CB8AC3E}">
        <p14:creationId xmlns:p14="http://schemas.microsoft.com/office/powerpoint/2010/main" val="54268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35042C27-6659-63ED-B8FF-F388E07EE092}"/>
              </a:ext>
            </a:extLst>
          </p:cNvPr>
          <p:cNvPicPr>
            <a:picLocks noChangeAspect="1"/>
          </p:cNvPicPr>
          <p:nvPr/>
        </p:nvPicPr>
        <p:blipFill>
          <a:blip r:embed="rId3"/>
          <a:stretch>
            <a:fillRect/>
          </a:stretch>
        </p:blipFill>
        <p:spPr>
          <a:xfrm>
            <a:off x="5061782" y="1381579"/>
            <a:ext cx="6386437" cy="3538462"/>
          </a:xfrm>
          <a:prstGeom prst="rect">
            <a:avLst/>
          </a:prstGeom>
          <a:ln>
            <a:solidFill>
              <a:schemeClr val="tx1"/>
            </a:solidFill>
          </a:ln>
        </p:spPr>
      </p:pic>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Calibri"/>
                <a:cs typeface="Calibri"/>
              </a:rPr>
              <a:t>Creating Payment Methods</a:t>
            </a:r>
            <a:endParaRPr lang="en-US"/>
          </a:p>
        </p:txBody>
      </p:sp>
      <p:sp>
        <p:nvSpPr>
          <p:cNvPr id="16" name="Shape 310">
            <a:extLst>
              <a:ext uri="{FF2B5EF4-FFF2-40B4-BE49-F238E27FC236}">
                <a16:creationId xmlns:a16="http://schemas.microsoft.com/office/drawing/2014/main" id="{229F5754-ABBE-5BA5-853A-0249614BD941}"/>
              </a:ext>
            </a:extLst>
          </p:cNvPr>
          <p:cNvSpPr txBox="1">
            <a:spLocks/>
          </p:cNvSpPr>
          <p:nvPr/>
        </p:nvSpPr>
        <p:spPr>
          <a:xfrm>
            <a:off x="702181" y="1359338"/>
            <a:ext cx="4362838" cy="4846538"/>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
              </a:spcBef>
              <a:buNone/>
            </a:pPr>
            <a:r>
              <a:rPr lang="en-US" sz="1800">
                <a:solidFill>
                  <a:srgbClr val="000000"/>
                </a:solidFill>
                <a:highlight>
                  <a:srgbClr val="FFFFFF"/>
                </a:highlight>
                <a:latin typeface="Montserrat"/>
              </a:rPr>
              <a:t>Payment Methods are used to manage Remit-To information. </a:t>
            </a:r>
            <a:endParaRPr lang="en-US" sz="1800">
              <a:solidFill>
                <a:schemeClr val="dk1"/>
              </a:solidFill>
              <a:highlight>
                <a:srgbClr val="FFFFFF"/>
              </a:highlight>
              <a:latin typeface="Montserrat" panose="00000500000000000000" pitchFamily="2" charset="0"/>
              <a:ea typeface="Calibri" panose="020F0502020204030204" pitchFamily="34" charset="0"/>
              <a:cs typeface="Calibri" panose="020F0502020204030204" pitchFamily="34" charset="0"/>
            </a:endParaRPr>
          </a:p>
          <a:p>
            <a:pPr marL="0" indent="0">
              <a:spcBef>
                <a:spcPts val="20"/>
              </a:spcBef>
              <a:buNone/>
            </a:pPr>
            <a:endParaRPr lang="en-US" sz="1800">
              <a:solidFill>
                <a:schemeClr val="dk1"/>
              </a:solidFill>
              <a:highlight>
                <a:srgbClr val="FFFFFF"/>
              </a:highlight>
              <a:latin typeface="Montserrat"/>
              <a:ea typeface="Calibri"/>
              <a:cs typeface="Calibri"/>
            </a:endParaRPr>
          </a:p>
          <a:p>
            <a:pPr marL="285750" indent="-285750">
              <a:spcBef>
                <a:spcPts val="20"/>
              </a:spcBef>
            </a:pPr>
            <a:r>
              <a:rPr lang="en-US" sz="1800">
                <a:solidFill>
                  <a:schemeClr val="dk1"/>
                </a:solidFill>
                <a:highlight>
                  <a:srgbClr val="FFFFFF"/>
                </a:highlight>
                <a:latin typeface="Montserrat"/>
                <a:ea typeface="Calibri"/>
                <a:cs typeface="Calibri"/>
              </a:rPr>
              <a:t>Click </a:t>
            </a:r>
            <a:r>
              <a:rPr lang="en-US" sz="1800" b="1">
                <a:solidFill>
                  <a:schemeClr val="dk1"/>
                </a:solidFill>
                <a:highlight>
                  <a:srgbClr val="FFFFFF"/>
                </a:highlight>
                <a:latin typeface="Montserrat"/>
                <a:ea typeface="Calibri"/>
                <a:cs typeface="Calibri"/>
              </a:rPr>
              <a:t>Add Remit-To</a:t>
            </a:r>
          </a:p>
          <a:p>
            <a:pPr marL="285750" indent="-285750">
              <a:spcBef>
                <a:spcPts val="20"/>
              </a:spcBef>
            </a:pPr>
            <a:endParaRPr lang="en-US" sz="1800" b="1">
              <a:solidFill>
                <a:schemeClr val="dk1"/>
              </a:solidFill>
              <a:highlight>
                <a:srgbClr val="FFFFFF"/>
              </a:highlight>
              <a:latin typeface="Montserrat"/>
              <a:ea typeface="Calibri"/>
              <a:cs typeface="Calibri"/>
            </a:endParaRPr>
          </a:p>
          <a:p>
            <a:pPr marL="285750" indent="-285750">
              <a:spcBef>
                <a:spcPts val="20"/>
              </a:spcBef>
            </a:pPr>
            <a:r>
              <a:rPr lang="en-US" sz="1800">
                <a:solidFill>
                  <a:schemeClr val="dk1"/>
                </a:solidFill>
                <a:highlight>
                  <a:srgbClr val="FFFFFF"/>
                </a:highlight>
                <a:latin typeface="Montserrat"/>
                <a:ea typeface="Calibri"/>
                <a:cs typeface="Calibri"/>
              </a:rPr>
              <a:t>Select Legal Entity. The Invoice From Address will populate.</a:t>
            </a:r>
          </a:p>
          <a:p>
            <a:pPr marL="285750" indent="-285750">
              <a:spcBef>
                <a:spcPts val="20"/>
              </a:spcBef>
            </a:pPr>
            <a:endParaRPr lang="en-US" sz="1800">
              <a:solidFill>
                <a:schemeClr val="dk1"/>
              </a:solidFill>
              <a:highlight>
                <a:srgbClr val="FFFFFF"/>
              </a:highlight>
              <a:latin typeface="Montserrat"/>
              <a:ea typeface="Calibri"/>
              <a:cs typeface="Calibri"/>
            </a:endParaRPr>
          </a:p>
          <a:p>
            <a:pPr marL="285750" indent="-285750">
              <a:spcBef>
                <a:spcPts val="20"/>
              </a:spcBef>
            </a:pPr>
            <a:r>
              <a:rPr lang="en-US" sz="1800">
                <a:solidFill>
                  <a:schemeClr val="dk1"/>
                </a:solidFill>
                <a:highlight>
                  <a:srgbClr val="FFFFFF"/>
                </a:highlight>
                <a:latin typeface="Montserrat"/>
                <a:ea typeface="Calibri"/>
                <a:cs typeface="Calibri"/>
              </a:rPr>
              <a:t>Click </a:t>
            </a:r>
            <a:r>
              <a:rPr lang="en-US" sz="1800" b="1">
                <a:solidFill>
                  <a:schemeClr val="dk1"/>
                </a:solidFill>
                <a:highlight>
                  <a:srgbClr val="FFFFFF"/>
                </a:highlight>
                <a:latin typeface="Montserrat"/>
                <a:ea typeface="Calibri"/>
                <a:cs typeface="Calibri"/>
              </a:rPr>
              <a:t>Next.</a:t>
            </a:r>
          </a:p>
        </p:txBody>
      </p:sp>
      <p:cxnSp>
        <p:nvCxnSpPr>
          <p:cNvPr id="7" name="Straight Arrow Connector 6">
            <a:extLst>
              <a:ext uri="{FF2B5EF4-FFF2-40B4-BE49-F238E27FC236}">
                <a16:creationId xmlns:a16="http://schemas.microsoft.com/office/drawing/2014/main" id="{6BE7D06E-32B7-A102-4ABF-0897F09A918A}"/>
              </a:ext>
            </a:extLst>
          </p:cNvPr>
          <p:cNvCxnSpPr>
            <a:cxnSpLocks/>
          </p:cNvCxnSpPr>
          <p:nvPr/>
        </p:nvCxnSpPr>
        <p:spPr>
          <a:xfrm>
            <a:off x="4875372" y="3073015"/>
            <a:ext cx="371550" cy="319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936D471-E433-CA76-E7FF-04CD45726D11}"/>
              </a:ext>
            </a:extLst>
          </p:cNvPr>
          <p:cNvCxnSpPr>
            <a:cxnSpLocks/>
          </p:cNvCxnSpPr>
          <p:nvPr/>
        </p:nvCxnSpPr>
        <p:spPr>
          <a:xfrm>
            <a:off x="6032667" y="2189430"/>
            <a:ext cx="338419" cy="2754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6E0C40-F5BC-BB03-3D33-E3B0AAC86E90}"/>
              </a:ext>
            </a:extLst>
          </p:cNvPr>
          <p:cNvCxnSpPr>
            <a:cxnSpLocks/>
          </p:cNvCxnSpPr>
          <p:nvPr/>
        </p:nvCxnSpPr>
        <p:spPr>
          <a:xfrm>
            <a:off x="7312453" y="1327320"/>
            <a:ext cx="371550" cy="319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5AAF2A5-D165-2BE0-7B4D-D94BC688FC8E}"/>
              </a:ext>
            </a:extLst>
          </p:cNvPr>
          <p:cNvSpPr txBox="1"/>
          <p:nvPr/>
        </p:nvSpPr>
        <p:spPr>
          <a:xfrm>
            <a:off x="9377280" y="4704585"/>
            <a:ext cx="763280" cy="21544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ea typeface="Calibri"/>
                <a:cs typeface="Calibri"/>
              </a:rPr>
              <a:t>Nutanix</a:t>
            </a:r>
          </a:p>
        </p:txBody>
      </p:sp>
      <p:sp>
        <p:nvSpPr>
          <p:cNvPr id="11" name="TextBox 10">
            <a:extLst>
              <a:ext uri="{FF2B5EF4-FFF2-40B4-BE49-F238E27FC236}">
                <a16:creationId xmlns:a16="http://schemas.microsoft.com/office/drawing/2014/main" id="{EBAB09CF-503F-545C-D45E-5E45B2A23C32}"/>
              </a:ext>
            </a:extLst>
          </p:cNvPr>
          <p:cNvSpPr txBox="1"/>
          <p:nvPr/>
        </p:nvSpPr>
        <p:spPr>
          <a:xfrm>
            <a:off x="9114907" y="2832446"/>
            <a:ext cx="816313"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600">
              <a:ea typeface="Calibri"/>
              <a:cs typeface="Calibri"/>
            </a:endParaRPr>
          </a:p>
        </p:txBody>
      </p:sp>
      <p:pic>
        <p:nvPicPr>
          <p:cNvPr id="5" name="Picture 4" descr="A screenshot of a computer&#10;&#10;Description automatically generated">
            <a:extLst>
              <a:ext uri="{FF2B5EF4-FFF2-40B4-BE49-F238E27FC236}">
                <a16:creationId xmlns:a16="http://schemas.microsoft.com/office/drawing/2014/main" id="{A43ED189-B55E-9CBE-0084-749A366EAB7B}"/>
              </a:ext>
            </a:extLst>
          </p:cNvPr>
          <p:cNvPicPr>
            <a:picLocks noChangeAspect="1"/>
          </p:cNvPicPr>
          <p:nvPr/>
        </p:nvPicPr>
        <p:blipFill>
          <a:blip r:embed="rId4"/>
          <a:stretch>
            <a:fillRect/>
          </a:stretch>
        </p:blipFill>
        <p:spPr>
          <a:xfrm>
            <a:off x="4091668" y="4490205"/>
            <a:ext cx="3790950" cy="2038350"/>
          </a:xfrm>
          <a:prstGeom prst="rect">
            <a:avLst/>
          </a:prstGeom>
          <a:ln>
            <a:solidFill>
              <a:schemeClr val="tx1"/>
            </a:solidFill>
          </a:ln>
        </p:spPr>
      </p:pic>
      <p:pic>
        <p:nvPicPr>
          <p:cNvPr id="6" name="Picture 5" descr="A screenshot of a computer&#10;&#10;Description automatically generated">
            <a:extLst>
              <a:ext uri="{FF2B5EF4-FFF2-40B4-BE49-F238E27FC236}">
                <a16:creationId xmlns:a16="http://schemas.microsoft.com/office/drawing/2014/main" id="{E0BB0D5B-34EF-5B06-7D08-BD7E0071D41B}"/>
              </a:ext>
            </a:extLst>
          </p:cNvPr>
          <p:cNvPicPr>
            <a:picLocks noChangeAspect="1"/>
          </p:cNvPicPr>
          <p:nvPr/>
        </p:nvPicPr>
        <p:blipFill>
          <a:blip r:embed="rId5"/>
          <a:stretch>
            <a:fillRect/>
          </a:stretch>
        </p:blipFill>
        <p:spPr>
          <a:xfrm>
            <a:off x="7718048" y="4494969"/>
            <a:ext cx="3819525" cy="2028825"/>
          </a:xfrm>
          <a:prstGeom prst="rect">
            <a:avLst/>
          </a:prstGeom>
          <a:ln>
            <a:solidFill>
              <a:schemeClr val="tx1"/>
            </a:solidFill>
          </a:ln>
        </p:spPr>
      </p:pic>
    </p:spTree>
    <p:extLst>
      <p:ext uri="{BB962C8B-B14F-4D97-AF65-F5344CB8AC3E}">
        <p14:creationId xmlns:p14="http://schemas.microsoft.com/office/powerpoint/2010/main" val="164036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8" name="Google Shape;698;p2"/>
          <p:cNvSpPr txBox="1">
            <a:spLocks noGrp="1"/>
          </p:cNvSpPr>
          <p:nvPr>
            <p:ph type="title"/>
          </p:nvPr>
        </p:nvSpPr>
        <p:spPr>
          <a:xfrm>
            <a:off x="3582115" y="816968"/>
            <a:ext cx="6852156" cy="895430"/>
          </a:xfrm>
          <a:prstGeom prst="rect">
            <a:avLst/>
          </a:prstGeom>
          <a:noFill/>
          <a:ln>
            <a:noFill/>
          </a:ln>
        </p:spPr>
        <p:txBody>
          <a:bodyPr spcFirstLastPara="1" vert="horz" wrap="square" lIns="0" tIns="91425" rIns="0" bIns="91425" rtlCol="0" anchor="ctr" anchorCtr="0">
            <a:noAutofit/>
          </a:bodyPr>
          <a:lstStyle/>
          <a:p>
            <a:pPr>
              <a:buSzPts val="2400"/>
            </a:pPr>
            <a:r>
              <a:rPr lang="en-US" sz="2800" b="1">
                <a:solidFill>
                  <a:srgbClr val="7030A0"/>
                </a:solidFill>
                <a:latin typeface="Montserrat" panose="00000500000000000000" pitchFamily="2" charset="0"/>
                <a:ea typeface="Calibri" panose="020F0502020204030204" pitchFamily="34" charset="0"/>
                <a:cs typeface="Calibri" panose="020F0502020204030204" pitchFamily="34" charset="0"/>
              </a:rPr>
              <a:t>Learning Objectives</a:t>
            </a:r>
            <a:endParaRPr sz="2800" b="1">
              <a:solidFill>
                <a:srgbClr val="7030A0"/>
              </a:solidFill>
              <a:latin typeface="Montserrat" panose="00000500000000000000" pitchFamily="2" charset="0"/>
              <a:ea typeface="Calibri" panose="020F0502020204030204" pitchFamily="34" charset="0"/>
              <a:cs typeface="Calibri" panose="020F0502020204030204" pitchFamily="34" charset="0"/>
            </a:endParaRPr>
          </a:p>
        </p:txBody>
      </p:sp>
      <p:sp>
        <p:nvSpPr>
          <p:cNvPr id="700" name="Google Shape;700;p2"/>
          <p:cNvSpPr txBox="1"/>
          <p:nvPr/>
        </p:nvSpPr>
        <p:spPr>
          <a:xfrm>
            <a:off x="3582115" y="1918514"/>
            <a:ext cx="5705700" cy="1791219"/>
          </a:xfrm>
          <a:prstGeom prst="rect">
            <a:avLst/>
          </a:prstGeom>
          <a:noFill/>
          <a:ln>
            <a:noFill/>
          </a:ln>
        </p:spPr>
        <p:txBody>
          <a:bodyPr spcFirstLastPara="1" wrap="square" lIns="91425" tIns="45700" rIns="91425" bIns="45700" anchor="t" anchorCtr="0">
            <a:spAutoFit/>
          </a:bodyPr>
          <a:lstStyle/>
          <a:p>
            <a:pPr algn="just" fontAlgn="base">
              <a:lnSpc>
                <a:spcPct val="114999"/>
              </a:lnSpc>
              <a:buClr>
                <a:srgbClr val="131313"/>
              </a:buClr>
              <a:buSzPts val="1400"/>
            </a:pPr>
            <a:r>
              <a:rPr lang="en-US" sz="2400">
                <a:solidFill>
                  <a:srgbClr val="131313"/>
                </a:solidFill>
                <a:latin typeface="Montserrat"/>
                <a:ea typeface="Calibri"/>
                <a:cs typeface="Calibri"/>
              </a:rPr>
              <a:t>This guide provides instructions for suppliers on how they can submit their Information to Nutanix via the Coupa Supplier Portal</a:t>
            </a:r>
          </a:p>
        </p:txBody>
      </p:sp>
      <p:sp>
        <p:nvSpPr>
          <p:cNvPr id="701" name="Google Shape;701;p2"/>
          <p:cNvSpPr txBox="1"/>
          <p:nvPr/>
        </p:nvSpPr>
        <p:spPr>
          <a:xfrm>
            <a:off x="1889761" y="6483097"/>
            <a:ext cx="5577900" cy="365100"/>
          </a:xfrm>
          <a:prstGeom prst="rect">
            <a:avLst/>
          </a:prstGeom>
          <a:noFill/>
          <a:ln>
            <a:noFill/>
          </a:ln>
        </p:spPr>
        <p:txBody>
          <a:bodyPr spcFirstLastPara="1" wrap="square" lIns="91425" tIns="45700" rIns="91425" bIns="45700" anchor="ctr" anchorCtr="0">
            <a:noAutofit/>
          </a:bodyPr>
          <a:lstStyle/>
          <a:p>
            <a:r>
              <a:rPr lang="en-US" sz="800" b="1">
                <a:solidFill>
                  <a:srgbClr val="FFFFFF"/>
                </a:solidFill>
                <a:latin typeface="Montserrat" panose="00000500000000000000" pitchFamily="2" charset="0"/>
                <a:ea typeface="Calibri" panose="020F0502020204030204" pitchFamily="34" charset="0"/>
                <a:cs typeface="Calibri" panose="020F0502020204030204" pitchFamily="34" charset="0"/>
              </a:rPr>
              <a:t>CenterPoint Energy – Supplier Managers SIM Training Guide</a:t>
            </a:r>
            <a:endParaRPr sz="800" b="1">
              <a:solidFill>
                <a:srgbClr val="FFFFFF"/>
              </a:solidFill>
              <a:latin typeface="Montserrat" panose="00000500000000000000" pitchFamily="2" charset="0"/>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FAEBD7B4-2D35-AC52-2F8F-5E64B03E2226}"/>
              </a:ext>
            </a:extLst>
          </p:cNvPr>
          <p:cNvGrpSpPr/>
          <p:nvPr/>
        </p:nvGrpSpPr>
        <p:grpSpPr>
          <a:xfrm>
            <a:off x="1603045" y="655038"/>
            <a:ext cx="1796168" cy="4960766"/>
            <a:chOff x="841045" y="644600"/>
            <a:chExt cx="1399510" cy="3854301"/>
          </a:xfrm>
        </p:grpSpPr>
        <p:pic>
          <p:nvPicPr>
            <p:cNvPr id="6" name="Graphic 7" descr="Gears outline">
              <a:extLst>
                <a:ext uri="{FF2B5EF4-FFF2-40B4-BE49-F238E27FC236}">
                  <a16:creationId xmlns:a16="http://schemas.microsoft.com/office/drawing/2014/main" id="{4EE4DD58-FEC3-C9D3-7501-E284EC017A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370" y="1980316"/>
              <a:ext cx="914400" cy="914400"/>
            </a:xfrm>
            <a:prstGeom prst="rect">
              <a:avLst/>
            </a:prstGeom>
          </p:spPr>
        </p:pic>
        <p:pic>
          <p:nvPicPr>
            <p:cNvPr id="7" name="Graphic 8" descr="Single gear outline">
              <a:extLst>
                <a:ext uri="{FF2B5EF4-FFF2-40B4-BE49-F238E27FC236}">
                  <a16:creationId xmlns:a16="http://schemas.microsoft.com/office/drawing/2014/main" id="{54B42657-9064-DCEC-F551-260CEAAF58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9670" y="2442167"/>
              <a:ext cx="914400" cy="914400"/>
            </a:xfrm>
            <a:prstGeom prst="rect">
              <a:avLst/>
            </a:prstGeom>
          </p:spPr>
        </p:pic>
        <p:pic>
          <p:nvPicPr>
            <p:cNvPr id="8" name="Graphic 9" descr="Lightbulb and gear outline">
              <a:extLst>
                <a:ext uri="{FF2B5EF4-FFF2-40B4-BE49-F238E27FC236}">
                  <a16:creationId xmlns:a16="http://schemas.microsoft.com/office/drawing/2014/main" id="{1D5CDEA2-3125-C9AD-DFBE-092D4BC771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045" y="644600"/>
              <a:ext cx="1399510" cy="1399510"/>
            </a:xfrm>
            <a:prstGeom prst="rect">
              <a:avLst/>
            </a:prstGeom>
          </p:spPr>
        </p:pic>
        <p:pic>
          <p:nvPicPr>
            <p:cNvPr id="9" name="Graphic 11" descr="Single gear outline">
              <a:extLst>
                <a:ext uri="{FF2B5EF4-FFF2-40B4-BE49-F238E27FC236}">
                  <a16:creationId xmlns:a16="http://schemas.microsoft.com/office/drawing/2014/main" id="{20F02CB0-A356-FBC4-D23F-AA93D42F6F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4265" y="3014549"/>
              <a:ext cx="773081" cy="773081"/>
            </a:xfrm>
            <a:prstGeom prst="rect">
              <a:avLst/>
            </a:prstGeom>
          </p:spPr>
        </p:pic>
        <p:pic>
          <p:nvPicPr>
            <p:cNvPr id="10" name="Graphic 1" descr="Gears outline">
              <a:extLst>
                <a:ext uri="{FF2B5EF4-FFF2-40B4-BE49-F238E27FC236}">
                  <a16:creationId xmlns:a16="http://schemas.microsoft.com/office/drawing/2014/main" id="{BB9425B0-F596-1FD5-EE42-EE50F9D8F7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202240">
              <a:off x="1090910" y="3584501"/>
              <a:ext cx="914400" cy="914400"/>
            </a:xfrm>
            <a:prstGeom prst="rect">
              <a:avLst/>
            </a:prstGeom>
          </p:spPr>
        </p:pic>
      </p:grpSp>
    </p:spTree>
    <p:extLst>
      <p:ext uri="{BB962C8B-B14F-4D97-AF65-F5344CB8AC3E}">
        <p14:creationId xmlns:p14="http://schemas.microsoft.com/office/powerpoint/2010/main" val="286629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8B18204A-57E6-CFA5-1A66-973D6A42A443}"/>
              </a:ext>
            </a:extLst>
          </p:cNvPr>
          <p:cNvPicPr>
            <a:picLocks noChangeAspect="1"/>
          </p:cNvPicPr>
          <p:nvPr/>
        </p:nvPicPr>
        <p:blipFill>
          <a:blip r:embed="rId3"/>
          <a:stretch>
            <a:fillRect/>
          </a:stretch>
        </p:blipFill>
        <p:spPr>
          <a:xfrm>
            <a:off x="2438097" y="2153708"/>
            <a:ext cx="3142948" cy="3784298"/>
          </a:xfrm>
          <a:prstGeom prst="rect">
            <a:avLst/>
          </a:prstGeom>
          <a:ln>
            <a:solidFill>
              <a:schemeClr val="tx1"/>
            </a:solidFill>
          </a:ln>
        </p:spPr>
      </p:pic>
      <p:pic>
        <p:nvPicPr>
          <p:cNvPr id="12" name="Picture 11" descr="A screenshot of a computer&#10;&#10;Description automatically generated">
            <a:extLst>
              <a:ext uri="{FF2B5EF4-FFF2-40B4-BE49-F238E27FC236}">
                <a16:creationId xmlns:a16="http://schemas.microsoft.com/office/drawing/2014/main" id="{CA374E2F-2456-B4AA-93EE-9A09CA437233}"/>
              </a:ext>
            </a:extLst>
          </p:cNvPr>
          <p:cNvPicPr>
            <a:picLocks noChangeAspect="1"/>
          </p:cNvPicPr>
          <p:nvPr/>
        </p:nvPicPr>
        <p:blipFill>
          <a:blip r:embed="rId4"/>
          <a:stretch>
            <a:fillRect/>
          </a:stretch>
        </p:blipFill>
        <p:spPr>
          <a:xfrm>
            <a:off x="5869364" y="2148870"/>
            <a:ext cx="4468889" cy="3999593"/>
          </a:xfrm>
          <a:prstGeom prst="rect">
            <a:avLst/>
          </a:prstGeom>
          <a:ln>
            <a:solidFill>
              <a:schemeClr val="tx1"/>
            </a:solidFill>
          </a:ln>
        </p:spPr>
      </p:pic>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Calibri"/>
                <a:cs typeface="Calibri"/>
              </a:rPr>
              <a:t>Creating Payment Methods</a:t>
            </a:r>
            <a:endParaRPr lang="en-US"/>
          </a:p>
        </p:txBody>
      </p:sp>
      <p:sp>
        <p:nvSpPr>
          <p:cNvPr id="16" name="Shape 310">
            <a:extLst>
              <a:ext uri="{FF2B5EF4-FFF2-40B4-BE49-F238E27FC236}">
                <a16:creationId xmlns:a16="http://schemas.microsoft.com/office/drawing/2014/main" id="{229F5754-ABBE-5BA5-853A-0249614BD941}"/>
              </a:ext>
            </a:extLst>
          </p:cNvPr>
          <p:cNvSpPr txBox="1">
            <a:spLocks/>
          </p:cNvSpPr>
          <p:nvPr/>
        </p:nvSpPr>
        <p:spPr>
          <a:xfrm>
            <a:off x="702181" y="1359338"/>
            <a:ext cx="11329694" cy="347111"/>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
              </a:spcBef>
              <a:buNone/>
            </a:pPr>
            <a:r>
              <a:rPr lang="en-US" sz="1800">
                <a:solidFill>
                  <a:srgbClr val="000000"/>
                </a:solidFill>
                <a:highlight>
                  <a:srgbClr val="FFFFFF"/>
                </a:highlight>
                <a:latin typeface="Montserrat"/>
              </a:rPr>
              <a:t>Complete required information. Click </a:t>
            </a:r>
            <a:r>
              <a:rPr lang="en-US" sz="1800" b="1">
                <a:solidFill>
                  <a:srgbClr val="000000"/>
                </a:solidFill>
                <a:highlight>
                  <a:srgbClr val="FFFFFF"/>
                </a:highlight>
                <a:latin typeface="Montserrat"/>
              </a:rPr>
              <a:t>Save &amp; Continue. </a:t>
            </a:r>
            <a:r>
              <a:rPr lang="en-US" sz="1800" i="1">
                <a:solidFill>
                  <a:srgbClr val="000000"/>
                </a:solidFill>
                <a:highlight>
                  <a:srgbClr val="FFFFFF"/>
                </a:highlight>
                <a:latin typeface="Montserrat"/>
              </a:rPr>
              <a:t>Note: BIC Code is a Coupa-required field. </a:t>
            </a:r>
          </a:p>
          <a:p>
            <a:pPr marL="0" indent="0">
              <a:spcBef>
                <a:spcPts val="20"/>
              </a:spcBef>
              <a:buNone/>
            </a:pPr>
            <a:endParaRPr lang="en-US" sz="1800">
              <a:highlight>
                <a:srgbClr val="FFFFFF"/>
              </a:highlight>
              <a:latin typeface="Montserrat"/>
            </a:endParaRPr>
          </a:p>
        </p:txBody>
      </p:sp>
      <p:sp>
        <p:nvSpPr>
          <p:cNvPr id="11" name="TextBox 10">
            <a:extLst>
              <a:ext uri="{FF2B5EF4-FFF2-40B4-BE49-F238E27FC236}">
                <a16:creationId xmlns:a16="http://schemas.microsoft.com/office/drawing/2014/main" id="{EBAB09CF-503F-545C-D45E-5E45B2A23C32}"/>
              </a:ext>
            </a:extLst>
          </p:cNvPr>
          <p:cNvSpPr txBox="1"/>
          <p:nvPr/>
        </p:nvSpPr>
        <p:spPr>
          <a:xfrm>
            <a:off x="9114907" y="2832446"/>
            <a:ext cx="816313"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600">
              <a:ea typeface="Calibri"/>
              <a:cs typeface="Calibri"/>
            </a:endParaRPr>
          </a:p>
        </p:txBody>
      </p:sp>
    </p:spTree>
    <p:extLst>
      <p:ext uri="{BB962C8B-B14F-4D97-AF65-F5344CB8AC3E}">
        <p14:creationId xmlns:p14="http://schemas.microsoft.com/office/powerpoint/2010/main" val="390187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Calibri"/>
                <a:cs typeface="Calibri"/>
              </a:rPr>
              <a:t>Creating Payment Methods</a:t>
            </a:r>
            <a:endParaRPr lang="en-US"/>
          </a:p>
        </p:txBody>
      </p:sp>
      <p:sp>
        <p:nvSpPr>
          <p:cNvPr id="16" name="Shape 310">
            <a:extLst>
              <a:ext uri="{FF2B5EF4-FFF2-40B4-BE49-F238E27FC236}">
                <a16:creationId xmlns:a16="http://schemas.microsoft.com/office/drawing/2014/main" id="{229F5754-ABBE-5BA5-853A-0249614BD941}"/>
              </a:ext>
            </a:extLst>
          </p:cNvPr>
          <p:cNvSpPr txBox="1">
            <a:spLocks/>
          </p:cNvSpPr>
          <p:nvPr/>
        </p:nvSpPr>
        <p:spPr>
          <a:xfrm>
            <a:off x="702181" y="1359338"/>
            <a:ext cx="11208742" cy="347111"/>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
              </a:spcBef>
              <a:buNone/>
            </a:pPr>
            <a:r>
              <a:rPr lang="en-US" sz="1800">
                <a:solidFill>
                  <a:srgbClr val="000000"/>
                </a:solidFill>
                <a:highlight>
                  <a:srgbClr val="FFFFFF"/>
                </a:highlight>
                <a:latin typeface="Montserrat"/>
              </a:rPr>
              <a:t>Review the information and click </a:t>
            </a:r>
            <a:r>
              <a:rPr lang="en-US" sz="1800" b="1">
                <a:solidFill>
                  <a:srgbClr val="000000"/>
                </a:solidFill>
                <a:highlight>
                  <a:srgbClr val="FFFFFF"/>
                </a:highlight>
                <a:latin typeface="Montserrat"/>
              </a:rPr>
              <a:t>Next. </a:t>
            </a:r>
            <a:r>
              <a:rPr lang="en-US" sz="1800">
                <a:solidFill>
                  <a:srgbClr val="000000"/>
                </a:solidFill>
                <a:highlight>
                  <a:srgbClr val="FFFFFF"/>
                </a:highlight>
                <a:latin typeface="Montserrat"/>
              </a:rPr>
              <a:t>Confirm the Ship From address is correct and then click </a:t>
            </a:r>
            <a:r>
              <a:rPr lang="en-US" sz="1800" b="1">
                <a:solidFill>
                  <a:srgbClr val="000000"/>
                </a:solidFill>
                <a:highlight>
                  <a:srgbClr val="FFFFFF"/>
                </a:highlight>
                <a:latin typeface="Montserrat"/>
              </a:rPr>
              <a:t>Done. </a:t>
            </a:r>
            <a:endParaRPr lang="en-US" sz="1800" b="1">
              <a:highlight>
                <a:srgbClr val="FFFFFF"/>
              </a:highlight>
              <a:latin typeface="Montserrat"/>
            </a:endParaRPr>
          </a:p>
        </p:txBody>
      </p:sp>
      <p:sp>
        <p:nvSpPr>
          <p:cNvPr id="11" name="TextBox 10">
            <a:extLst>
              <a:ext uri="{FF2B5EF4-FFF2-40B4-BE49-F238E27FC236}">
                <a16:creationId xmlns:a16="http://schemas.microsoft.com/office/drawing/2014/main" id="{EBAB09CF-503F-545C-D45E-5E45B2A23C32}"/>
              </a:ext>
            </a:extLst>
          </p:cNvPr>
          <p:cNvSpPr txBox="1"/>
          <p:nvPr/>
        </p:nvSpPr>
        <p:spPr>
          <a:xfrm>
            <a:off x="9114907" y="2832446"/>
            <a:ext cx="816313"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600">
              <a:ea typeface="Calibri"/>
              <a:cs typeface="Calibri"/>
            </a:endParaRPr>
          </a:p>
        </p:txBody>
      </p:sp>
      <p:pic>
        <p:nvPicPr>
          <p:cNvPr id="3" name="Picture 2" descr="A screenshot of a computer screen&#10;&#10;Description automatically generated">
            <a:extLst>
              <a:ext uri="{FF2B5EF4-FFF2-40B4-BE49-F238E27FC236}">
                <a16:creationId xmlns:a16="http://schemas.microsoft.com/office/drawing/2014/main" id="{DDDFD9AA-DD03-341E-542C-448AB55135F0}"/>
              </a:ext>
            </a:extLst>
          </p:cNvPr>
          <p:cNvPicPr>
            <a:picLocks noChangeAspect="1"/>
          </p:cNvPicPr>
          <p:nvPr/>
        </p:nvPicPr>
        <p:blipFill>
          <a:blip r:embed="rId3"/>
          <a:stretch>
            <a:fillRect/>
          </a:stretch>
        </p:blipFill>
        <p:spPr>
          <a:xfrm>
            <a:off x="410406" y="2123395"/>
            <a:ext cx="5686425" cy="2828925"/>
          </a:xfrm>
          <a:prstGeom prst="rect">
            <a:avLst/>
          </a:prstGeom>
          <a:ln>
            <a:solidFill>
              <a:schemeClr val="tx1"/>
            </a:solidFill>
          </a:ln>
        </p:spPr>
      </p:pic>
      <p:pic>
        <p:nvPicPr>
          <p:cNvPr id="4" name="Picture 3" descr="A screenshot of a computer&#10;&#10;Description automatically generated">
            <a:extLst>
              <a:ext uri="{FF2B5EF4-FFF2-40B4-BE49-F238E27FC236}">
                <a16:creationId xmlns:a16="http://schemas.microsoft.com/office/drawing/2014/main" id="{E2B0A6EC-1EEE-03EA-21E0-353F6FE61DEC}"/>
              </a:ext>
            </a:extLst>
          </p:cNvPr>
          <p:cNvPicPr>
            <a:picLocks noChangeAspect="1"/>
          </p:cNvPicPr>
          <p:nvPr/>
        </p:nvPicPr>
        <p:blipFill>
          <a:blip r:embed="rId4"/>
          <a:stretch>
            <a:fillRect/>
          </a:stretch>
        </p:blipFill>
        <p:spPr>
          <a:xfrm>
            <a:off x="6211128" y="2122418"/>
            <a:ext cx="5556527" cy="2392294"/>
          </a:xfrm>
          <a:prstGeom prst="rect">
            <a:avLst/>
          </a:prstGeom>
          <a:ln>
            <a:solidFill>
              <a:schemeClr val="tx1"/>
            </a:solidFill>
          </a:ln>
        </p:spPr>
      </p:pic>
    </p:spTree>
    <p:extLst>
      <p:ext uri="{BB962C8B-B14F-4D97-AF65-F5344CB8AC3E}">
        <p14:creationId xmlns:p14="http://schemas.microsoft.com/office/powerpoint/2010/main" val="156059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2ACE-D984-4CD9-356F-998ACF449DBE}"/>
              </a:ext>
            </a:extLst>
          </p:cNvPr>
          <p:cNvSpPr>
            <a:spLocks noGrp="1"/>
          </p:cNvSpPr>
          <p:nvPr>
            <p:ph type="ctrTitle"/>
          </p:nvPr>
        </p:nvSpPr>
        <p:spPr>
          <a:xfrm>
            <a:off x="378533" y="2787041"/>
            <a:ext cx="4769600" cy="1290422"/>
          </a:xfrm>
        </p:spPr>
        <p:txBody>
          <a:bodyPr wrap="square" anchor="b">
            <a:normAutofit/>
          </a:bodyPr>
          <a:lstStyle/>
          <a:p>
            <a:r>
              <a:rPr lang="en-US" sz="3700">
                <a:ea typeface="Calibri"/>
                <a:cs typeface="Calibri"/>
              </a:rPr>
              <a:t>Submitting Invoices </a:t>
            </a:r>
          </a:p>
        </p:txBody>
      </p:sp>
    </p:spTree>
    <p:extLst>
      <p:ext uri="{BB962C8B-B14F-4D97-AF65-F5344CB8AC3E}">
        <p14:creationId xmlns:p14="http://schemas.microsoft.com/office/powerpoint/2010/main" val="377308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Calibri"/>
                <a:cs typeface="Calibri"/>
              </a:rPr>
              <a:t>View and Manage POs and Invoices </a:t>
            </a:r>
          </a:p>
        </p:txBody>
      </p:sp>
      <p:sp>
        <p:nvSpPr>
          <p:cNvPr id="3" name="Shape 310">
            <a:extLst>
              <a:ext uri="{FF2B5EF4-FFF2-40B4-BE49-F238E27FC236}">
                <a16:creationId xmlns:a16="http://schemas.microsoft.com/office/drawing/2014/main" id="{E9BCB2D7-5968-C80C-2020-77DE23A05CFC}"/>
              </a:ext>
            </a:extLst>
          </p:cNvPr>
          <p:cNvSpPr txBox="1">
            <a:spLocks/>
          </p:cNvSpPr>
          <p:nvPr/>
        </p:nvSpPr>
        <p:spPr>
          <a:xfrm>
            <a:off x="713067" y="1265453"/>
            <a:ext cx="10395751" cy="718411"/>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en-US" sz="1800" b="0" i="0">
                <a:solidFill>
                  <a:srgbClr val="111111"/>
                </a:solidFill>
                <a:effectLst/>
                <a:highlight>
                  <a:srgbClr val="FFFFFF"/>
                </a:highlight>
                <a:latin typeface="Montserrat"/>
              </a:rPr>
              <a:t>Suppliers </a:t>
            </a:r>
            <a:r>
              <a:rPr lang="en-US" sz="1800">
                <a:solidFill>
                  <a:srgbClr val="111111"/>
                </a:solidFill>
                <a:highlight>
                  <a:srgbClr val="FFFFFF"/>
                </a:highlight>
                <a:latin typeface="Montserrat"/>
              </a:rPr>
              <a:t>will receive</a:t>
            </a:r>
            <a:r>
              <a:rPr lang="en-US" sz="1800" b="0" i="0">
                <a:solidFill>
                  <a:srgbClr val="111111"/>
                </a:solidFill>
                <a:effectLst/>
                <a:highlight>
                  <a:srgbClr val="FFFFFF"/>
                </a:highlight>
                <a:latin typeface="Montserrat"/>
              </a:rPr>
              <a:t> purchase order emails from Coupa. They can directly manage the purchase orders or create invoices against the purchase orders by </a:t>
            </a:r>
            <a:r>
              <a:rPr lang="en-US" sz="1800">
                <a:solidFill>
                  <a:srgbClr val="111111"/>
                </a:solidFill>
                <a:highlight>
                  <a:srgbClr val="FFFFFF"/>
                </a:highlight>
                <a:latin typeface="Montserrat"/>
              </a:rPr>
              <a:t>logging</a:t>
            </a:r>
            <a:r>
              <a:rPr lang="en-US" sz="1800" b="0" i="0">
                <a:solidFill>
                  <a:srgbClr val="111111"/>
                </a:solidFill>
                <a:effectLst/>
                <a:highlight>
                  <a:srgbClr val="FFFFFF"/>
                </a:highlight>
                <a:latin typeface="Montserrat"/>
              </a:rPr>
              <a:t> into the Coupa Supplier Portal (CSP).</a:t>
            </a:r>
            <a:r>
              <a:rPr lang="en-US" sz="1800">
                <a:solidFill>
                  <a:srgbClr val="111111"/>
                </a:solidFill>
                <a:highlight>
                  <a:srgbClr val="FFFFFF"/>
                </a:highlight>
                <a:latin typeface="Montserrat"/>
              </a:rPr>
              <a:t> Below are example PO notification emails. </a:t>
            </a:r>
            <a:endParaRPr lang="en" sz="1800">
              <a:solidFill>
                <a:schemeClr val="dk1"/>
              </a:solidFill>
              <a:latin typeface="Montserrat"/>
              <a:ea typeface="Calibri" panose="020F0502020204030204" pitchFamily="34" charset="0"/>
              <a:cs typeface="Calibri" panose="020F0502020204030204" pitchFamily="34" charset="0"/>
              <a:sym typeface="Lato"/>
            </a:endParaRPr>
          </a:p>
        </p:txBody>
      </p:sp>
      <p:pic>
        <p:nvPicPr>
          <p:cNvPr id="8" name="Picture 7">
            <a:extLst>
              <a:ext uri="{FF2B5EF4-FFF2-40B4-BE49-F238E27FC236}">
                <a16:creationId xmlns:a16="http://schemas.microsoft.com/office/drawing/2014/main" id="{4FBA9E3C-93D8-A497-CEBE-0EF290180C87}"/>
              </a:ext>
            </a:extLst>
          </p:cNvPr>
          <p:cNvPicPr>
            <a:picLocks noChangeAspect="1"/>
          </p:cNvPicPr>
          <p:nvPr/>
        </p:nvPicPr>
        <p:blipFill>
          <a:blip r:embed="rId3"/>
          <a:stretch>
            <a:fillRect/>
          </a:stretch>
        </p:blipFill>
        <p:spPr>
          <a:xfrm>
            <a:off x="6377825" y="2896673"/>
            <a:ext cx="4730993" cy="2368672"/>
          </a:xfrm>
          <a:prstGeom prst="rect">
            <a:avLst/>
          </a:prstGeom>
          <a:ln>
            <a:solidFill>
              <a:schemeClr val="tx1"/>
            </a:solidFill>
          </a:ln>
        </p:spPr>
      </p:pic>
      <p:pic>
        <p:nvPicPr>
          <p:cNvPr id="9" name="Picture 8">
            <a:extLst>
              <a:ext uri="{FF2B5EF4-FFF2-40B4-BE49-F238E27FC236}">
                <a16:creationId xmlns:a16="http://schemas.microsoft.com/office/drawing/2014/main" id="{B446281E-8265-F3F9-2DD5-EF39CA37D286}"/>
              </a:ext>
            </a:extLst>
          </p:cNvPr>
          <p:cNvPicPr>
            <a:picLocks noChangeAspect="1"/>
          </p:cNvPicPr>
          <p:nvPr/>
        </p:nvPicPr>
        <p:blipFill>
          <a:blip r:embed="rId4"/>
          <a:stretch>
            <a:fillRect/>
          </a:stretch>
        </p:blipFill>
        <p:spPr>
          <a:xfrm>
            <a:off x="538200" y="2394998"/>
            <a:ext cx="4972306" cy="3372023"/>
          </a:xfrm>
          <a:prstGeom prst="rect">
            <a:avLst/>
          </a:prstGeom>
          <a:ln>
            <a:solidFill>
              <a:schemeClr val="tx1"/>
            </a:solidFill>
          </a:ln>
        </p:spPr>
      </p:pic>
    </p:spTree>
    <p:extLst>
      <p:ext uri="{BB962C8B-B14F-4D97-AF65-F5344CB8AC3E}">
        <p14:creationId xmlns:p14="http://schemas.microsoft.com/office/powerpoint/2010/main" val="265414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Calibri"/>
                <a:cs typeface="Calibri"/>
              </a:rPr>
              <a:t>Create Invoice from PO</a:t>
            </a:r>
            <a:endParaRPr lang="en-US"/>
          </a:p>
        </p:txBody>
      </p:sp>
      <p:sp>
        <p:nvSpPr>
          <p:cNvPr id="3" name="Shape 310">
            <a:extLst>
              <a:ext uri="{FF2B5EF4-FFF2-40B4-BE49-F238E27FC236}">
                <a16:creationId xmlns:a16="http://schemas.microsoft.com/office/drawing/2014/main" id="{E9BCB2D7-5968-C80C-2020-77DE23A05CFC}"/>
              </a:ext>
            </a:extLst>
          </p:cNvPr>
          <p:cNvSpPr txBox="1">
            <a:spLocks/>
          </p:cNvSpPr>
          <p:nvPr/>
        </p:nvSpPr>
        <p:spPr>
          <a:xfrm>
            <a:off x="690822" y="1166836"/>
            <a:ext cx="10395751" cy="1590845"/>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1600">
                <a:solidFill>
                  <a:schemeClr val="dk1"/>
                </a:solidFill>
                <a:latin typeface="Montserrat"/>
                <a:ea typeface="Calibri"/>
                <a:cs typeface="Calibri"/>
                <a:sym typeface="Lato"/>
              </a:rPr>
              <a:t>POs may also be found in the Orders tab directly, without accessing a notification email. </a:t>
            </a:r>
            <a:endParaRPr lang="en-IN" sz="1600">
              <a:solidFill>
                <a:schemeClr val="dk1"/>
              </a:solidFill>
              <a:latin typeface="Montserrat" panose="00000500000000000000" pitchFamily="2"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E920BDB-4232-EA8F-5262-4954F0077FC1}"/>
              </a:ext>
            </a:extLst>
          </p:cNvPr>
          <p:cNvPicPr>
            <a:picLocks noChangeAspect="1"/>
          </p:cNvPicPr>
          <p:nvPr/>
        </p:nvPicPr>
        <p:blipFill>
          <a:blip r:embed="rId3"/>
          <a:stretch>
            <a:fillRect/>
          </a:stretch>
        </p:blipFill>
        <p:spPr>
          <a:xfrm>
            <a:off x="4757526" y="1960534"/>
            <a:ext cx="6869901" cy="3497063"/>
          </a:xfrm>
          <a:prstGeom prst="rect">
            <a:avLst/>
          </a:prstGeom>
          <a:ln>
            <a:solidFill>
              <a:schemeClr val="tx1"/>
            </a:solidFill>
          </a:ln>
        </p:spPr>
      </p:pic>
      <p:sp>
        <p:nvSpPr>
          <p:cNvPr id="4" name="Shape 310">
            <a:extLst>
              <a:ext uri="{FF2B5EF4-FFF2-40B4-BE49-F238E27FC236}">
                <a16:creationId xmlns:a16="http://schemas.microsoft.com/office/drawing/2014/main" id="{306EBE8A-298D-8290-484C-EB62B73DD3F8}"/>
              </a:ext>
            </a:extLst>
          </p:cNvPr>
          <p:cNvSpPr txBox="1">
            <a:spLocks/>
          </p:cNvSpPr>
          <p:nvPr/>
        </p:nvSpPr>
        <p:spPr>
          <a:xfrm>
            <a:off x="690822" y="2083444"/>
            <a:ext cx="3813838" cy="1590845"/>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600">
                <a:solidFill>
                  <a:schemeClr val="dk1"/>
                </a:solidFill>
                <a:latin typeface="Montserrat"/>
                <a:ea typeface="Calibri"/>
                <a:cs typeface="Calibri"/>
                <a:sym typeface="Lato"/>
              </a:rPr>
              <a:t>Blue PO numbers are clickable and open the PO details. </a:t>
            </a:r>
            <a:endParaRPr lang="en-US"/>
          </a:p>
          <a:p>
            <a:endParaRPr lang="en-IN" sz="1600">
              <a:solidFill>
                <a:schemeClr val="dk1"/>
              </a:solidFill>
              <a:latin typeface="Montserrat" panose="00000500000000000000" pitchFamily="2" charset="0"/>
              <a:ea typeface="Calibri" panose="020F0502020204030204" pitchFamily="34" charset="0"/>
              <a:cs typeface="Calibri" panose="020F0502020204030204" pitchFamily="34" charset="0"/>
            </a:endParaRPr>
          </a:p>
          <a:p>
            <a:r>
              <a:rPr lang="en-IN" sz="1600">
                <a:solidFill>
                  <a:schemeClr val="dk1"/>
                </a:solidFill>
                <a:latin typeface="Montserrat"/>
                <a:ea typeface="Calibri"/>
                <a:cs typeface="Calibri"/>
              </a:rPr>
              <a:t>The gold coins icon will open a draft invoice. </a:t>
            </a:r>
            <a:endParaRPr lang="en-IN" sz="1600">
              <a:solidFill>
                <a:schemeClr val="dk1"/>
              </a:solidFill>
              <a:latin typeface="Montserrat" panose="00000500000000000000" pitchFamily="2" charset="0"/>
              <a:ea typeface="Calibri" panose="020F0502020204030204" pitchFamily="34" charset="0"/>
              <a:cs typeface="Calibri" panose="020F0502020204030204" pitchFamily="34" charset="0"/>
            </a:endParaRPr>
          </a:p>
          <a:p>
            <a:endParaRPr lang="en-IN" sz="1600">
              <a:solidFill>
                <a:schemeClr val="dk1"/>
              </a:solidFill>
              <a:latin typeface="Montserrat" panose="00000500000000000000" pitchFamily="2" charset="0"/>
              <a:ea typeface="Calibri" panose="020F0502020204030204" pitchFamily="34" charset="0"/>
              <a:cs typeface="Calibri" panose="020F0502020204030204" pitchFamily="34" charset="0"/>
            </a:endParaRPr>
          </a:p>
          <a:p>
            <a:r>
              <a:rPr lang="en-IN" sz="1600">
                <a:solidFill>
                  <a:schemeClr val="dk1"/>
                </a:solidFill>
                <a:latin typeface="Montserrat"/>
                <a:ea typeface="Calibri"/>
                <a:cs typeface="Calibri"/>
              </a:rPr>
              <a:t>The red coins icon will open a draft credit note. </a:t>
            </a:r>
            <a:endParaRPr lang="en-IN" sz="1600">
              <a:solidFill>
                <a:schemeClr val="dk1"/>
              </a:solidFill>
              <a:latin typeface="Montserrat" panose="00000500000000000000" pitchFamily="2" charset="0"/>
              <a:ea typeface="Calibri" panose="020F0502020204030204" pitchFamily="34" charset="0"/>
              <a:cs typeface="Calibri" panose="020F0502020204030204" pitchFamily="34" charset="0"/>
            </a:endParaRPr>
          </a:p>
          <a:p>
            <a:endParaRPr lang="en-IN" sz="1600">
              <a:solidFill>
                <a:schemeClr val="dk1"/>
              </a:solidFill>
              <a:latin typeface="Montserrat" panose="00000500000000000000" pitchFamily="2" charset="0"/>
              <a:ea typeface="Calibri" panose="020F0502020204030204" pitchFamily="34" charset="0"/>
              <a:cs typeface="Calibri" panose="020F0502020204030204" pitchFamily="34" charset="0"/>
            </a:endParaRPr>
          </a:p>
          <a:p>
            <a:r>
              <a:rPr lang="en-IN" sz="1600">
                <a:solidFill>
                  <a:schemeClr val="dk1"/>
                </a:solidFill>
                <a:latin typeface="Montserrat"/>
                <a:ea typeface="Calibri"/>
                <a:cs typeface="Calibri"/>
              </a:rPr>
              <a:t>The table is searchable and also exportable to CSV or Excel. </a:t>
            </a:r>
            <a:endParaRPr lang="en-IN" sz="1600">
              <a:solidFill>
                <a:schemeClr val="dk1"/>
              </a:solidFill>
              <a:latin typeface="Montserrat" panose="00000500000000000000" pitchFamily="2" charset="0"/>
              <a:ea typeface="Calibri" panose="020F0502020204030204" pitchFamily="34" charset="0"/>
              <a:cs typeface="Calibri" panose="020F0502020204030204" pitchFamily="34" charset="0"/>
            </a:endParaRPr>
          </a:p>
          <a:p>
            <a:pPr marL="0" indent="0">
              <a:buNone/>
            </a:pPr>
            <a:endParaRPr lang="en-IN" sz="1600">
              <a:solidFill>
                <a:schemeClr val="dk1"/>
              </a:solidFill>
              <a:latin typeface="Montserrat" panose="00000500000000000000"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37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Description automatically generated">
            <a:extLst>
              <a:ext uri="{FF2B5EF4-FFF2-40B4-BE49-F238E27FC236}">
                <a16:creationId xmlns:a16="http://schemas.microsoft.com/office/drawing/2014/main" id="{D89CB1E8-7244-A6B1-6A50-4FDE966CFC6D}"/>
              </a:ext>
            </a:extLst>
          </p:cNvPr>
          <p:cNvPicPr>
            <a:picLocks noChangeAspect="1"/>
          </p:cNvPicPr>
          <p:nvPr/>
        </p:nvPicPr>
        <p:blipFill>
          <a:blip r:embed="rId3"/>
          <a:stretch>
            <a:fillRect/>
          </a:stretch>
        </p:blipFill>
        <p:spPr>
          <a:xfrm>
            <a:off x="1101724" y="2057054"/>
            <a:ext cx="3969856" cy="4312065"/>
          </a:xfrm>
          <a:prstGeom prst="rect">
            <a:avLst/>
          </a:prstGeom>
          <a:ln>
            <a:solidFill>
              <a:schemeClr val="tx1"/>
            </a:solidFill>
          </a:ln>
        </p:spPr>
      </p:pic>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Calibri"/>
                <a:cs typeface="Calibri"/>
              </a:rPr>
              <a:t>Create Invoice from PO </a:t>
            </a:r>
          </a:p>
        </p:txBody>
      </p:sp>
      <p:sp>
        <p:nvSpPr>
          <p:cNvPr id="3" name="Shape 310">
            <a:extLst>
              <a:ext uri="{FF2B5EF4-FFF2-40B4-BE49-F238E27FC236}">
                <a16:creationId xmlns:a16="http://schemas.microsoft.com/office/drawing/2014/main" id="{E9BCB2D7-5968-C80C-2020-77DE23A05CFC}"/>
              </a:ext>
            </a:extLst>
          </p:cNvPr>
          <p:cNvSpPr txBox="1">
            <a:spLocks/>
          </p:cNvSpPr>
          <p:nvPr/>
        </p:nvSpPr>
        <p:spPr>
          <a:xfrm>
            <a:off x="690822" y="1166836"/>
            <a:ext cx="10395751" cy="1590845"/>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1600">
                <a:solidFill>
                  <a:schemeClr val="dk1"/>
                </a:solidFill>
                <a:latin typeface="Montserrat"/>
                <a:ea typeface="Calibri"/>
                <a:cs typeface="Calibri"/>
                <a:sym typeface="Lato"/>
              </a:rPr>
              <a:t>Complete all header and line-level details before submitting for approval. Remit-to details will automatically populate. Be sure to include summary tax information. </a:t>
            </a:r>
            <a:endParaRPr lang="en-US">
              <a:solidFill>
                <a:schemeClr val="dk1"/>
              </a:solidFill>
            </a:endParaRPr>
          </a:p>
        </p:txBody>
      </p:sp>
      <p:cxnSp>
        <p:nvCxnSpPr>
          <p:cNvPr id="8" name="Straight Arrow Connector 7">
            <a:extLst>
              <a:ext uri="{FF2B5EF4-FFF2-40B4-BE49-F238E27FC236}">
                <a16:creationId xmlns:a16="http://schemas.microsoft.com/office/drawing/2014/main" id="{868F82BF-422B-8959-CBAA-3FEF1D0AFDEB}"/>
              </a:ext>
            </a:extLst>
          </p:cNvPr>
          <p:cNvCxnSpPr>
            <a:cxnSpLocks/>
          </p:cNvCxnSpPr>
          <p:nvPr/>
        </p:nvCxnSpPr>
        <p:spPr>
          <a:xfrm>
            <a:off x="2898590" y="2388320"/>
            <a:ext cx="371550" cy="319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28F3C88-22D0-3C06-6CA2-4241AA5A5ED2}"/>
              </a:ext>
            </a:extLst>
          </p:cNvPr>
          <p:cNvCxnSpPr>
            <a:cxnSpLocks/>
          </p:cNvCxnSpPr>
          <p:nvPr/>
        </p:nvCxnSpPr>
        <p:spPr>
          <a:xfrm>
            <a:off x="1021199" y="2388319"/>
            <a:ext cx="371550" cy="319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screenshot of a computer&#10;&#10;Description automatically generated">
            <a:extLst>
              <a:ext uri="{FF2B5EF4-FFF2-40B4-BE49-F238E27FC236}">
                <a16:creationId xmlns:a16="http://schemas.microsoft.com/office/drawing/2014/main" id="{98710FF1-66BC-2190-407D-167DF20FB471}"/>
              </a:ext>
            </a:extLst>
          </p:cNvPr>
          <p:cNvPicPr>
            <a:picLocks noChangeAspect="1"/>
          </p:cNvPicPr>
          <p:nvPr/>
        </p:nvPicPr>
        <p:blipFill>
          <a:blip r:embed="rId4"/>
          <a:stretch>
            <a:fillRect/>
          </a:stretch>
        </p:blipFill>
        <p:spPr>
          <a:xfrm>
            <a:off x="6183394" y="2054087"/>
            <a:ext cx="3325997" cy="4406348"/>
          </a:xfrm>
          <a:prstGeom prst="rect">
            <a:avLst/>
          </a:prstGeom>
          <a:ln>
            <a:solidFill>
              <a:schemeClr val="tx1"/>
            </a:solidFill>
          </a:ln>
        </p:spPr>
      </p:pic>
      <p:cxnSp>
        <p:nvCxnSpPr>
          <p:cNvPr id="14" name="Straight Arrow Connector 13">
            <a:extLst>
              <a:ext uri="{FF2B5EF4-FFF2-40B4-BE49-F238E27FC236}">
                <a16:creationId xmlns:a16="http://schemas.microsoft.com/office/drawing/2014/main" id="{502F46DE-3393-5B2A-00B6-E9534A7FBB55}"/>
              </a:ext>
            </a:extLst>
          </p:cNvPr>
          <p:cNvCxnSpPr>
            <a:cxnSpLocks/>
          </p:cNvCxnSpPr>
          <p:nvPr/>
        </p:nvCxnSpPr>
        <p:spPr>
          <a:xfrm>
            <a:off x="5924503" y="2001798"/>
            <a:ext cx="371550" cy="319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C4D2447-2DBE-B401-1BBE-AF32168BC550}"/>
              </a:ext>
            </a:extLst>
          </p:cNvPr>
          <p:cNvCxnSpPr>
            <a:cxnSpLocks/>
          </p:cNvCxnSpPr>
          <p:nvPr/>
        </p:nvCxnSpPr>
        <p:spPr>
          <a:xfrm>
            <a:off x="7437459" y="3890232"/>
            <a:ext cx="371550" cy="319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1965ECD-3405-A34E-61C0-6AE67481296F}"/>
              </a:ext>
            </a:extLst>
          </p:cNvPr>
          <p:cNvCxnSpPr>
            <a:cxnSpLocks/>
          </p:cNvCxnSpPr>
          <p:nvPr/>
        </p:nvCxnSpPr>
        <p:spPr>
          <a:xfrm>
            <a:off x="8762676" y="6010580"/>
            <a:ext cx="371550" cy="319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23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Calibri"/>
                <a:cs typeface="Calibri"/>
              </a:rPr>
              <a:t>View and Manage Invoices </a:t>
            </a:r>
          </a:p>
        </p:txBody>
      </p:sp>
      <p:sp>
        <p:nvSpPr>
          <p:cNvPr id="3" name="Shape 310">
            <a:extLst>
              <a:ext uri="{FF2B5EF4-FFF2-40B4-BE49-F238E27FC236}">
                <a16:creationId xmlns:a16="http://schemas.microsoft.com/office/drawing/2014/main" id="{E9BCB2D7-5968-C80C-2020-77DE23A05CFC}"/>
              </a:ext>
            </a:extLst>
          </p:cNvPr>
          <p:cNvSpPr txBox="1">
            <a:spLocks/>
          </p:cNvSpPr>
          <p:nvPr/>
        </p:nvSpPr>
        <p:spPr>
          <a:xfrm>
            <a:off x="723952" y="1012227"/>
            <a:ext cx="10395751" cy="718411"/>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a:solidFill>
                  <a:srgbClr val="3D3D3D"/>
                </a:solidFill>
                <a:highlight>
                  <a:srgbClr val="FFFFFF"/>
                </a:highlight>
                <a:latin typeface="Montserrat"/>
              </a:rPr>
              <a:t>To view existing invoices, click</a:t>
            </a:r>
            <a:r>
              <a:rPr lang="en-US" sz="1800" b="0" i="0">
                <a:solidFill>
                  <a:srgbClr val="3D3D3D"/>
                </a:solidFill>
                <a:effectLst/>
                <a:highlight>
                  <a:srgbClr val="FFFFFF"/>
                </a:highlight>
                <a:latin typeface="Montserrat"/>
              </a:rPr>
              <a:t> on the </a:t>
            </a:r>
            <a:r>
              <a:rPr lang="en-US" sz="1800" b="1" i="0">
                <a:solidFill>
                  <a:srgbClr val="3D3D3D"/>
                </a:solidFill>
                <a:effectLst/>
                <a:highlight>
                  <a:srgbClr val="FFFFFF"/>
                </a:highlight>
                <a:latin typeface="Montserrat"/>
              </a:rPr>
              <a:t>Invoices</a:t>
            </a:r>
            <a:r>
              <a:rPr lang="en-US" sz="1800" b="0" i="0">
                <a:solidFill>
                  <a:srgbClr val="3D3D3D"/>
                </a:solidFill>
                <a:effectLst/>
                <a:highlight>
                  <a:srgbClr val="FFFFFF"/>
                </a:highlight>
                <a:latin typeface="Montserrat"/>
              </a:rPr>
              <a:t> tab on the main menu. </a:t>
            </a:r>
            <a:endParaRPr lang="en-US" sz="1800" b="0" i="0">
              <a:solidFill>
                <a:srgbClr val="3D3D3D"/>
              </a:solidFill>
              <a:effectLst/>
              <a:highlight>
                <a:srgbClr val="FFFFFF"/>
              </a:highlight>
              <a:latin typeface="Montserrat" panose="00000500000000000000" pitchFamily="2" charset="0"/>
            </a:endParaRPr>
          </a:p>
        </p:txBody>
      </p:sp>
      <p:pic>
        <p:nvPicPr>
          <p:cNvPr id="10" name="Picture 9">
            <a:extLst>
              <a:ext uri="{FF2B5EF4-FFF2-40B4-BE49-F238E27FC236}">
                <a16:creationId xmlns:a16="http://schemas.microsoft.com/office/drawing/2014/main" id="{2C364053-AF29-6B11-2916-65D769E48265}"/>
              </a:ext>
            </a:extLst>
          </p:cNvPr>
          <p:cNvPicPr>
            <a:picLocks noChangeAspect="1"/>
          </p:cNvPicPr>
          <p:nvPr/>
        </p:nvPicPr>
        <p:blipFill>
          <a:blip r:embed="rId3"/>
          <a:stretch>
            <a:fillRect/>
          </a:stretch>
        </p:blipFill>
        <p:spPr>
          <a:xfrm>
            <a:off x="4995864" y="1731123"/>
            <a:ext cx="6756822" cy="2952416"/>
          </a:xfrm>
          <a:prstGeom prst="rect">
            <a:avLst/>
          </a:prstGeom>
          <a:ln>
            <a:solidFill>
              <a:schemeClr val="tx1"/>
            </a:solidFill>
          </a:ln>
        </p:spPr>
      </p:pic>
      <p:sp>
        <p:nvSpPr>
          <p:cNvPr id="5" name="Shape 310">
            <a:extLst>
              <a:ext uri="{FF2B5EF4-FFF2-40B4-BE49-F238E27FC236}">
                <a16:creationId xmlns:a16="http://schemas.microsoft.com/office/drawing/2014/main" id="{46C8ED91-B366-9F00-13F4-DBF56247306F}"/>
              </a:ext>
            </a:extLst>
          </p:cNvPr>
          <p:cNvSpPr txBox="1">
            <a:spLocks/>
          </p:cNvSpPr>
          <p:nvPr/>
        </p:nvSpPr>
        <p:spPr>
          <a:xfrm>
            <a:off x="723952" y="1719010"/>
            <a:ext cx="3780708" cy="1955279"/>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600">
                <a:solidFill>
                  <a:schemeClr val="dk1"/>
                </a:solidFill>
                <a:latin typeface="Montserrat"/>
                <a:ea typeface="Calibri"/>
                <a:cs typeface="Calibri"/>
                <a:sym typeface="Lato"/>
              </a:rPr>
              <a:t>Blue invoice numbers are clickable and open the invoice details. </a:t>
            </a:r>
            <a:endParaRPr lang="en-US">
              <a:solidFill>
                <a:schemeClr val="dk1"/>
              </a:solidFill>
            </a:endParaRPr>
          </a:p>
          <a:p>
            <a:endParaRPr lang="en-IN" sz="1600">
              <a:solidFill>
                <a:schemeClr val="dk1"/>
              </a:solidFill>
              <a:latin typeface="Montserrat" panose="00000500000000000000" pitchFamily="2" charset="0"/>
              <a:ea typeface="Calibri" panose="020F0502020204030204" pitchFamily="34" charset="0"/>
              <a:cs typeface="Calibri" panose="020F0502020204030204" pitchFamily="34" charset="0"/>
            </a:endParaRPr>
          </a:p>
          <a:p>
            <a:r>
              <a:rPr lang="en-IN" sz="1600">
                <a:solidFill>
                  <a:schemeClr val="dk1"/>
                </a:solidFill>
                <a:latin typeface="Montserrat"/>
                <a:ea typeface="Calibri"/>
                <a:cs typeface="Calibri"/>
              </a:rPr>
              <a:t>Any actions available will be listed in the Actions column, fore example Edit (pencil) or Delete (red X). </a:t>
            </a:r>
          </a:p>
          <a:p>
            <a:endParaRPr lang="en-IN" sz="1600">
              <a:solidFill>
                <a:schemeClr val="dk1"/>
              </a:solidFill>
              <a:latin typeface="Montserrat" panose="00000500000000000000" pitchFamily="2" charset="0"/>
              <a:ea typeface="Calibri" panose="020F0502020204030204" pitchFamily="34" charset="0"/>
              <a:cs typeface="Calibri" panose="020F0502020204030204" pitchFamily="34" charset="0"/>
            </a:endParaRPr>
          </a:p>
          <a:p>
            <a:r>
              <a:rPr lang="en-IN" sz="1600">
                <a:solidFill>
                  <a:schemeClr val="dk1"/>
                </a:solidFill>
                <a:latin typeface="Montserrat"/>
                <a:ea typeface="Calibri"/>
                <a:cs typeface="Calibri"/>
              </a:rPr>
              <a:t>The table is searchable and also exportable to CSV or Excel. </a:t>
            </a:r>
          </a:p>
          <a:p>
            <a:endParaRPr lang="en-IN" sz="1600">
              <a:solidFill>
                <a:schemeClr val="dk1"/>
              </a:solidFill>
              <a:latin typeface="Montserrat" panose="00000500000000000000" pitchFamily="2" charset="0"/>
              <a:ea typeface="Calibri" panose="020F0502020204030204" pitchFamily="34" charset="0"/>
              <a:cs typeface="Calibri" panose="020F0502020204030204" pitchFamily="34" charset="0"/>
            </a:endParaRPr>
          </a:p>
          <a:p>
            <a:endParaRPr lang="en-IN" sz="1600">
              <a:solidFill>
                <a:schemeClr val="dk1"/>
              </a:solidFill>
              <a:latin typeface="Montserrat" panose="00000500000000000000" pitchFamily="2" charset="0"/>
              <a:ea typeface="Calibri" panose="020F0502020204030204" pitchFamily="34" charset="0"/>
              <a:cs typeface="Calibri" panose="020F0502020204030204" pitchFamily="34" charset="0"/>
            </a:endParaRPr>
          </a:p>
          <a:p>
            <a:endParaRPr lang="en-IN" sz="1600">
              <a:solidFill>
                <a:schemeClr val="dk1"/>
              </a:solidFill>
              <a:latin typeface="Montserrat" panose="00000500000000000000"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33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FB4254-4748-7777-0F25-7CD6D9529965}"/>
              </a:ext>
            </a:extLst>
          </p:cNvPr>
          <p:cNvSpPr txBox="1">
            <a:spLocks/>
          </p:cNvSpPr>
          <p:nvPr/>
        </p:nvSpPr>
        <p:spPr>
          <a:xfrm>
            <a:off x="690600" y="691033"/>
            <a:ext cx="11093200" cy="832800"/>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100000"/>
              </a:lnSpc>
              <a:spcBef>
                <a:spcPts val="0"/>
              </a:spcBef>
              <a:spcAft>
                <a:spcPts val="0"/>
              </a:spcAft>
              <a:buClr>
                <a:schemeClr val="accent6"/>
              </a:buClr>
              <a:buSzPts val="2800"/>
              <a:buNone/>
              <a:defRPr sz="4400" kern="1200">
                <a:solidFill>
                  <a:schemeClr val="accent6"/>
                </a:solidFill>
                <a:latin typeface="+mj-lt"/>
                <a:ea typeface="+mj-ea"/>
                <a:cs typeface="+mj-c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z="3200">
                <a:solidFill>
                  <a:srgbClr val="7030A0"/>
                </a:solidFill>
                <a:latin typeface="Montserrat"/>
                <a:ea typeface="Calibri"/>
                <a:cs typeface="Calibri"/>
              </a:rPr>
              <a:t>Invoice Statuses</a:t>
            </a:r>
            <a:endParaRPr lang="en-US"/>
          </a:p>
        </p:txBody>
      </p:sp>
      <p:graphicFrame>
        <p:nvGraphicFramePr>
          <p:cNvPr id="5" name="Table 4">
            <a:extLst>
              <a:ext uri="{FF2B5EF4-FFF2-40B4-BE49-F238E27FC236}">
                <a16:creationId xmlns:a16="http://schemas.microsoft.com/office/drawing/2014/main" id="{BDE1477B-3065-B4FC-2D28-8C83B6B46C4B}"/>
              </a:ext>
            </a:extLst>
          </p:cNvPr>
          <p:cNvGraphicFramePr>
            <a:graphicFrameLocks noGrp="1"/>
          </p:cNvGraphicFramePr>
          <p:nvPr>
            <p:extLst>
              <p:ext uri="{D42A27DB-BD31-4B8C-83A1-F6EECF244321}">
                <p14:modId xmlns:p14="http://schemas.microsoft.com/office/powerpoint/2010/main" val="1912480645"/>
              </p:ext>
            </p:extLst>
          </p:nvPr>
        </p:nvGraphicFramePr>
        <p:xfrm>
          <a:off x="916608" y="1325217"/>
          <a:ext cx="10587224" cy="4206239"/>
        </p:xfrm>
        <a:graphic>
          <a:graphicData uri="http://schemas.openxmlformats.org/drawingml/2006/table">
            <a:tbl>
              <a:tblPr firstRow="1" bandRow="1">
                <a:tableStyleId>{5C22544A-7EE6-4342-B048-85BDC9FD1C3A}</a:tableStyleId>
              </a:tblPr>
              <a:tblGrid>
                <a:gridCol w="2132674">
                  <a:extLst>
                    <a:ext uri="{9D8B030D-6E8A-4147-A177-3AD203B41FA5}">
                      <a16:colId xmlns:a16="http://schemas.microsoft.com/office/drawing/2014/main" val="2859138988"/>
                    </a:ext>
                  </a:extLst>
                </a:gridCol>
                <a:gridCol w="8454550">
                  <a:extLst>
                    <a:ext uri="{9D8B030D-6E8A-4147-A177-3AD203B41FA5}">
                      <a16:colId xmlns:a16="http://schemas.microsoft.com/office/drawing/2014/main" val="71507266"/>
                    </a:ext>
                  </a:extLst>
                </a:gridCol>
              </a:tblGrid>
              <a:tr h="370840">
                <a:tc>
                  <a:txBody>
                    <a:bodyPr/>
                    <a:lstStyle/>
                    <a:p>
                      <a:pPr lvl="0">
                        <a:buNone/>
                      </a:pPr>
                      <a:r>
                        <a:rPr lang="en-US" sz="1400">
                          <a:latin typeface="Montserrat"/>
                        </a:rPr>
                        <a:t>Status</a:t>
                      </a:r>
                    </a:p>
                  </a:txBody>
                  <a:tcPr/>
                </a:tc>
                <a:tc>
                  <a:txBody>
                    <a:bodyPr/>
                    <a:lstStyle/>
                    <a:p>
                      <a:r>
                        <a:rPr lang="en-US" sz="1400">
                          <a:latin typeface="Montserrat"/>
                        </a:rPr>
                        <a:t>Description</a:t>
                      </a:r>
                    </a:p>
                  </a:txBody>
                  <a:tcPr/>
                </a:tc>
                <a:extLst>
                  <a:ext uri="{0D108BD9-81ED-4DB2-BD59-A6C34878D82A}">
                    <a16:rowId xmlns:a16="http://schemas.microsoft.com/office/drawing/2014/main" val="2049514821"/>
                  </a:ext>
                </a:extLst>
              </a:tr>
              <a:tr h="370840">
                <a:tc>
                  <a:txBody>
                    <a:bodyPr/>
                    <a:lstStyle/>
                    <a:p>
                      <a:r>
                        <a:rPr lang="en-US" sz="1400">
                          <a:latin typeface="Montserrat"/>
                        </a:rPr>
                        <a:t>Abandoned</a:t>
                      </a:r>
                    </a:p>
                  </a:txBody>
                  <a:tcPr/>
                </a:tc>
                <a:tc>
                  <a:txBody>
                    <a:bodyPr/>
                    <a:lstStyle/>
                    <a:p>
                      <a:pPr lvl="0" algn="l">
                        <a:lnSpc>
                          <a:spcPct val="100000"/>
                        </a:lnSpc>
                        <a:spcBef>
                          <a:spcPts val="0"/>
                        </a:spcBef>
                        <a:spcAft>
                          <a:spcPts val="0"/>
                        </a:spcAft>
                        <a:buNone/>
                      </a:pPr>
                      <a:r>
                        <a:rPr lang="en-US" sz="1400" b="0" i="0" u="none" strike="noStrike" noProof="0">
                          <a:latin typeface="Montserrat"/>
                        </a:rPr>
                        <a:t>The disputed invoice has been abandoned. Your customer can choose to notify</a:t>
                      </a:r>
                      <a:endParaRPr lang="en-US" sz="1400">
                        <a:latin typeface="Montserrat"/>
                      </a:endParaRPr>
                    </a:p>
                    <a:p>
                      <a:pPr lvl="0" algn="l">
                        <a:lnSpc>
                          <a:spcPct val="100000"/>
                        </a:lnSpc>
                        <a:spcBef>
                          <a:spcPts val="0"/>
                        </a:spcBef>
                        <a:spcAft>
                          <a:spcPts val="0"/>
                        </a:spcAft>
                        <a:buNone/>
                      </a:pPr>
                      <a:r>
                        <a:rPr lang="en-US" sz="1400" b="0" i="0" u="none" strike="noStrike" noProof="0">
                          <a:latin typeface="Montserrat"/>
                        </a:rPr>
                        <a:t>you of this invoice status change and provide instructions. You can set notification</a:t>
                      </a:r>
                      <a:endParaRPr lang="en-US" sz="1400">
                        <a:latin typeface="Montserrat"/>
                      </a:endParaRPr>
                    </a:p>
                    <a:p>
                      <a:pPr lvl="0">
                        <a:buNone/>
                      </a:pPr>
                      <a:r>
                        <a:rPr lang="en-US" sz="1400" b="0" i="0" u="none" strike="noStrike" noProof="0">
                          <a:latin typeface="Montserrat"/>
                        </a:rPr>
                        <a:t>preferences for abandoned invoices.</a:t>
                      </a:r>
                      <a:endParaRPr lang="en-US" sz="1400">
                        <a:latin typeface="Montserrat"/>
                      </a:endParaRPr>
                    </a:p>
                  </a:txBody>
                  <a:tcPr/>
                </a:tc>
                <a:extLst>
                  <a:ext uri="{0D108BD9-81ED-4DB2-BD59-A6C34878D82A}">
                    <a16:rowId xmlns:a16="http://schemas.microsoft.com/office/drawing/2014/main" val="1084296924"/>
                  </a:ext>
                </a:extLst>
              </a:tr>
              <a:tr h="370840">
                <a:tc>
                  <a:txBody>
                    <a:bodyPr/>
                    <a:lstStyle/>
                    <a:p>
                      <a:pPr lvl="0">
                        <a:buNone/>
                      </a:pPr>
                      <a:r>
                        <a:rPr lang="en-US" sz="1400" b="0" i="0" u="none" strike="noStrike" noProof="0">
                          <a:latin typeface="Montserrat"/>
                        </a:rPr>
                        <a:t>Approved</a:t>
                      </a:r>
                      <a:endParaRPr lang="en-US" sz="1400">
                        <a:latin typeface="Montserrat"/>
                      </a:endParaRPr>
                    </a:p>
                  </a:txBody>
                  <a:tcPr/>
                </a:tc>
                <a:tc>
                  <a:txBody>
                    <a:bodyPr/>
                    <a:lstStyle/>
                    <a:p>
                      <a:pPr lvl="0">
                        <a:buNone/>
                      </a:pPr>
                      <a:r>
                        <a:rPr lang="en-US" sz="1400" b="0" i="0" u="none" strike="noStrike" noProof="0">
                          <a:latin typeface="Montserrat"/>
                        </a:rPr>
                        <a:t>The invoice has been accepted for payment by your customer.</a:t>
                      </a:r>
                      <a:endParaRPr lang="en-US" sz="1400">
                        <a:latin typeface="Montserrat"/>
                      </a:endParaRPr>
                    </a:p>
                  </a:txBody>
                  <a:tcPr/>
                </a:tc>
                <a:extLst>
                  <a:ext uri="{0D108BD9-81ED-4DB2-BD59-A6C34878D82A}">
                    <a16:rowId xmlns:a16="http://schemas.microsoft.com/office/drawing/2014/main" val="2217422386"/>
                  </a:ext>
                </a:extLst>
              </a:tr>
              <a:tr h="370840">
                <a:tc>
                  <a:txBody>
                    <a:bodyPr/>
                    <a:lstStyle/>
                    <a:p>
                      <a:pPr lvl="0">
                        <a:buNone/>
                      </a:pPr>
                      <a:r>
                        <a:rPr lang="en-US" sz="1400" b="0" i="0" u="none" strike="noStrike" noProof="0">
                          <a:latin typeface="Montserrat"/>
                        </a:rPr>
                        <a:t>Disputed</a:t>
                      </a:r>
                      <a:endParaRPr lang="en-US" sz="1400">
                        <a:latin typeface="Montserrat"/>
                      </a:endParaRPr>
                    </a:p>
                  </a:txBody>
                  <a:tcPr/>
                </a:tc>
                <a:tc>
                  <a:txBody>
                    <a:bodyPr/>
                    <a:lstStyle/>
                    <a:p>
                      <a:pPr lvl="0">
                        <a:buNone/>
                      </a:pPr>
                      <a:r>
                        <a:rPr lang="en-US" sz="1400" b="0" i="0" u="none" strike="noStrike" noProof="0">
                          <a:latin typeface="Montserrat"/>
                        </a:rPr>
                        <a:t>The invoice has been disputed.</a:t>
                      </a:r>
                      <a:endParaRPr lang="en-US" sz="1400">
                        <a:latin typeface="Montserrat"/>
                      </a:endParaRPr>
                    </a:p>
                  </a:txBody>
                  <a:tcPr/>
                </a:tc>
                <a:extLst>
                  <a:ext uri="{0D108BD9-81ED-4DB2-BD59-A6C34878D82A}">
                    <a16:rowId xmlns:a16="http://schemas.microsoft.com/office/drawing/2014/main" val="1969129187"/>
                  </a:ext>
                </a:extLst>
              </a:tr>
              <a:tr h="370840">
                <a:tc>
                  <a:txBody>
                    <a:bodyPr/>
                    <a:lstStyle/>
                    <a:p>
                      <a:pPr lvl="0">
                        <a:buNone/>
                      </a:pPr>
                      <a:r>
                        <a:rPr lang="en-US" sz="1400" b="0" i="0" u="none" strike="noStrike" noProof="0">
                          <a:latin typeface="Montserrat"/>
                        </a:rPr>
                        <a:t>Draft</a:t>
                      </a:r>
                      <a:endParaRPr lang="en-US" sz="1400">
                        <a:latin typeface="Montserrat"/>
                      </a:endParaRPr>
                    </a:p>
                  </a:txBody>
                  <a:tcPr/>
                </a:tc>
                <a:tc>
                  <a:txBody>
                    <a:bodyPr/>
                    <a:lstStyle/>
                    <a:p>
                      <a:pPr lvl="0">
                        <a:buNone/>
                      </a:pPr>
                      <a:r>
                        <a:rPr lang="en-US" sz="1400" b="0" i="0" u="none" strike="noStrike" noProof="0">
                          <a:latin typeface="Montserrat"/>
                        </a:rPr>
                        <a:t>The invoice has been created, but it has not been submitted to your customer yet.</a:t>
                      </a:r>
                      <a:endParaRPr lang="en-US" sz="1400">
                        <a:latin typeface="Montserrat"/>
                      </a:endParaRPr>
                    </a:p>
                  </a:txBody>
                  <a:tcPr/>
                </a:tc>
                <a:extLst>
                  <a:ext uri="{0D108BD9-81ED-4DB2-BD59-A6C34878D82A}">
                    <a16:rowId xmlns:a16="http://schemas.microsoft.com/office/drawing/2014/main" val="3618475583"/>
                  </a:ext>
                </a:extLst>
              </a:tr>
              <a:tr h="370840">
                <a:tc>
                  <a:txBody>
                    <a:bodyPr/>
                    <a:lstStyle/>
                    <a:p>
                      <a:pPr lvl="0">
                        <a:buNone/>
                      </a:pPr>
                      <a:r>
                        <a:rPr lang="en-US" sz="1400" b="0" i="0" u="none" strike="noStrike" noProof="0">
                          <a:latin typeface="Montserrat"/>
                        </a:rPr>
                        <a:t>Invalid</a:t>
                      </a:r>
                      <a:endParaRPr lang="en-US" sz="1400">
                        <a:latin typeface="Montserrat"/>
                      </a:endParaRPr>
                    </a:p>
                  </a:txBody>
                  <a:tcPr/>
                </a:tc>
                <a:tc>
                  <a:txBody>
                    <a:bodyPr/>
                    <a:lstStyle/>
                    <a:p>
                      <a:pPr lvl="0" algn="l">
                        <a:lnSpc>
                          <a:spcPct val="100000"/>
                        </a:lnSpc>
                        <a:spcBef>
                          <a:spcPts val="0"/>
                        </a:spcBef>
                        <a:spcAft>
                          <a:spcPts val="0"/>
                        </a:spcAft>
                        <a:buNone/>
                      </a:pPr>
                      <a:r>
                        <a:rPr lang="en-US" sz="1400" b="0" i="0" u="none" strike="noStrike" noProof="0">
                          <a:latin typeface="Montserrat"/>
                        </a:rPr>
                        <a:t>Specific for compliant e-invoices for clearance countries, for example, Mexico. It</a:t>
                      </a:r>
                      <a:endParaRPr lang="en-US" sz="1400">
                        <a:latin typeface="Montserrat"/>
                      </a:endParaRPr>
                    </a:p>
                    <a:p>
                      <a:pPr lvl="0" algn="l">
                        <a:lnSpc>
                          <a:spcPct val="100000"/>
                        </a:lnSpc>
                        <a:spcBef>
                          <a:spcPts val="0"/>
                        </a:spcBef>
                        <a:spcAft>
                          <a:spcPts val="0"/>
                        </a:spcAft>
                        <a:buNone/>
                      </a:pPr>
                      <a:r>
                        <a:rPr lang="en-US" sz="1400" b="0" i="0" u="none" strike="noStrike" noProof="0">
                          <a:latin typeface="Montserrat"/>
                        </a:rPr>
                        <a:t>indicates that a CFDI (Mexican legal invoice form) that you sent failed validation.</a:t>
                      </a:r>
                      <a:endParaRPr lang="en-US" sz="1400">
                        <a:latin typeface="Montserrat"/>
                      </a:endParaRPr>
                    </a:p>
                    <a:p>
                      <a:pPr lvl="0">
                        <a:buNone/>
                      </a:pPr>
                      <a:r>
                        <a:rPr lang="en-US" sz="1400" b="0" i="0" u="none" strike="noStrike" noProof="0">
                          <a:latin typeface="Montserrat"/>
                        </a:rPr>
                        <a:t>Invoices with this status are visible only to you, not to your customer.</a:t>
                      </a:r>
                      <a:endParaRPr lang="en-US" sz="1400">
                        <a:latin typeface="Montserrat"/>
                      </a:endParaRPr>
                    </a:p>
                  </a:txBody>
                  <a:tcPr/>
                </a:tc>
                <a:extLst>
                  <a:ext uri="{0D108BD9-81ED-4DB2-BD59-A6C34878D82A}">
                    <a16:rowId xmlns:a16="http://schemas.microsoft.com/office/drawing/2014/main" val="944145127"/>
                  </a:ext>
                </a:extLst>
              </a:tr>
              <a:tr h="370840">
                <a:tc>
                  <a:txBody>
                    <a:bodyPr/>
                    <a:lstStyle/>
                    <a:p>
                      <a:pPr lvl="0">
                        <a:buNone/>
                      </a:pPr>
                      <a:r>
                        <a:rPr lang="en-US" sz="1400" b="0" i="0" u="none" strike="noStrike" noProof="0">
                          <a:latin typeface="Montserrat"/>
                        </a:rPr>
                        <a:t>Pending Approval</a:t>
                      </a:r>
                      <a:endParaRPr lang="en-US" sz="1400">
                        <a:latin typeface="Montserrat"/>
                      </a:endParaRPr>
                    </a:p>
                  </a:txBody>
                  <a:tcPr/>
                </a:tc>
                <a:tc>
                  <a:txBody>
                    <a:bodyPr/>
                    <a:lstStyle/>
                    <a:p>
                      <a:pPr lvl="0">
                        <a:buNone/>
                      </a:pPr>
                      <a:r>
                        <a:rPr lang="en-US" sz="1400" b="0" i="0" u="none" strike="noStrike" noProof="0">
                          <a:latin typeface="Montserrat"/>
                        </a:rPr>
                        <a:t>The invoice is currently under review by your customer.</a:t>
                      </a:r>
                      <a:endParaRPr lang="en-US" sz="1400">
                        <a:latin typeface="Montserrat"/>
                      </a:endParaRPr>
                    </a:p>
                  </a:txBody>
                  <a:tcPr/>
                </a:tc>
                <a:extLst>
                  <a:ext uri="{0D108BD9-81ED-4DB2-BD59-A6C34878D82A}">
                    <a16:rowId xmlns:a16="http://schemas.microsoft.com/office/drawing/2014/main" val="3807947374"/>
                  </a:ext>
                </a:extLst>
              </a:tr>
              <a:tr h="370839">
                <a:tc>
                  <a:txBody>
                    <a:bodyPr/>
                    <a:lstStyle/>
                    <a:p>
                      <a:pPr lvl="0">
                        <a:buNone/>
                      </a:pPr>
                      <a:r>
                        <a:rPr lang="en-US" sz="1400" b="0" i="0" u="none" strike="noStrike" noProof="0">
                          <a:latin typeface="Montserrat"/>
                        </a:rPr>
                        <a:t>Processing</a:t>
                      </a:r>
                      <a:endParaRPr lang="en-US" sz="1400">
                        <a:latin typeface="Montserrat"/>
                      </a:endParaRPr>
                    </a:p>
                  </a:txBody>
                  <a:tcPr/>
                </a:tc>
                <a:tc>
                  <a:txBody>
                    <a:bodyPr/>
                    <a:lstStyle/>
                    <a:p>
                      <a:pPr lvl="0">
                        <a:buNone/>
                      </a:pPr>
                      <a:r>
                        <a:rPr lang="en-US" sz="1400" b="0" i="0" u="none" strike="noStrike" noProof="0">
                          <a:latin typeface="Montserrat"/>
                        </a:rPr>
                        <a:t>The invoice is being processed by the AP department and should be paid soon.</a:t>
                      </a:r>
                      <a:endParaRPr lang="en-US" sz="1400">
                        <a:latin typeface="Montserrat"/>
                      </a:endParaRPr>
                    </a:p>
                  </a:txBody>
                  <a:tcPr/>
                </a:tc>
                <a:extLst>
                  <a:ext uri="{0D108BD9-81ED-4DB2-BD59-A6C34878D82A}">
                    <a16:rowId xmlns:a16="http://schemas.microsoft.com/office/drawing/2014/main" val="3495872972"/>
                  </a:ext>
                </a:extLst>
              </a:tr>
              <a:tr h="370838">
                <a:tc>
                  <a:txBody>
                    <a:bodyPr/>
                    <a:lstStyle/>
                    <a:p>
                      <a:pPr lvl="0">
                        <a:buNone/>
                      </a:pPr>
                      <a:r>
                        <a:rPr lang="en-US" sz="1400" b="0" i="0" u="none" strike="noStrike" noProof="0">
                          <a:latin typeface="Montserrat"/>
                        </a:rPr>
                        <a:t>Voided</a:t>
                      </a:r>
                      <a:endParaRPr lang="en-US" sz="1400">
                        <a:latin typeface="Montserrat"/>
                      </a:endParaRPr>
                    </a:p>
                  </a:txBody>
                  <a:tcPr/>
                </a:tc>
                <a:tc>
                  <a:txBody>
                    <a:bodyPr/>
                    <a:lstStyle/>
                    <a:p>
                      <a:pPr lvl="0" algn="l">
                        <a:lnSpc>
                          <a:spcPct val="100000"/>
                        </a:lnSpc>
                        <a:spcBef>
                          <a:spcPts val="0"/>
                        </a:spcBef>
                        <a:spcAft>
                          <a:spcPts val="0"/>
                        </a:spcAft>
                        <a:buNone/>
                      </a:pPr>
                      <a:r>
                        <a:rPr lang="en-US" sz="1400" b="0" i="0" u="none" strike="noStrike" noProof="0">
                          <a:latin typeface="Montserrat"/>
                        </a:rPr>
                        <a:t>Something is wrong with the invoice. Contact your customer to get the invoice</a:t>
                      </a:r>
                      <a:endParaRPr lang="en-US" sz="1400">
                        <a:latin typeface="Montserrat"/>
                      </a:endParaRPr>
                    </a:p>
                    <a:p>
                      <a:pPr lvl="0">
                        <a:buNone/>
                      </a:pPr>
                      <a:r>
                        <a:rPr lang="en-US" sz="1400" b="0" i="0" u="none" strike="noStrike" noProof="0">
                          <a:latin typeface="Montserrat"/>
                        </a:rPr>
                        <a:t>back on track.</a:t>
                      </a:r>
                      <a:endParaRPr lang="en-US" sz="1400">
                        <a:latin typeface="Montserrat"/>
                      </a:endParaRPr>
                    </a:p>
                  </a:txBody>
                  <a:tcPr/>
                </a:tc>
                <a:extLst>
                  <a:ext uri="{0D108BD9-81ED-4DB2-BD59-A6C34878D82A}">
                    <a16:rowId xmlns:a16="http://schemas.microsoft.com/office/drawing/2014/main" val="338385544"/>
                  </a:ext>
                </a:extLst>
              </a:tr>
            </a:tbl>
          </a:graphicData>
        </a:graphic>
      </p:graphicFrame>
    </p:spTree>
    <p:extLst>
      <p:ext uri="{BB962C8B-B14F-4D97-AF65-F5344CB8AC3E}">
        <p14:creationId xmlns:p14="http://schemas.microsoft.com/office/powerpoint/2010/main" val="38134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Calibri"/>
                <a:cs typeface="Calibri"/>
              </a:rPr>
              <a:t>Create Invoice without PO</a:t>
            </a:r>
            <a:endParaRPr lang="en-US"/>
          </a:p>
        </p:txBody>
      </p:sp>
      <p:sp>
        <p:nvSpPr>
          <p:cNvPr id="3" name="Shape 310">
            <a:extLst>
              <a:ext uri="{FF2B5EF4-FFF2-40B4-BE49-F238E27FC236}">
                <a16:creationId xmlns:a16="http://schemas.microsoft.com/office/drawing/2014/main" id="{E9BCB2D7-5968-C80C-2020-77DE23A05CFC}"/>
              </a:ext>
            </a:extLst>
          </p:cNvPr>
          <p:cNvSpPr txBox="1">
            <a:spLocks/>
          </p:cNvSpPr>
          <p:nvPr/>
        </p:nvSpPr>
        <p:spPr>
          <a:xfrm>
            <a:off x="690822" y="1166836"/>
            <a:ext cx="10395751" cy="1590845"/>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1600">
                <a:solidFill>
                  <a:schemeClr val="dk1"/>
                </a:solidFill>
                <a:latin typeface="Montserrat"/>
                <a:ea typeface="Calibri"/>
                <a:cs typeface="Calibri"/>
                <a:sym typeface="Lato"/>
              </a:rPr>
              <a:t>If you need to create a non-PO invoice, you will not be able to submit this through the Coupa Supplier Portal. Non-PO backed invoices will need to be emailed to the respective Accounts Payable inbox in line with the current process happening today. </a:t>
            </a:r>
            <a:endParaRPr lang="en-US">
              <a:solidFill>
                <a:schemeClr val="dk1"/>
              </a:solidFill>
            </a:endParaRPr>
          </a:p>
        </p:txBody>
      </p:sp>
      <p:sp>
        <p:nvSpPr>
          <p:cNvPr id="4" name="Shape 310">
            <a:extLst>
              <a:ext uri="{FF2B5EF4-FFF2-40B4-BE49-F238E27FC236}">
                <a16:creationId xmlns:a16="http://schemas.microsoft.com/office/drawing/2014/main" id="{306EBE8A-298D-8290-484C-EB62B73DD3F8}"/>
              </a:ext>
            </a:extLst>
          </p:cNvPr>
          <p:cNvSpPr txBox="1">
            <a:spLocks/>
          </p:cNvSpPr>
          <p:nvPr/>
        </p:nvSpPr>
        <p:spPr>
          <a:xfrm>
            <a:off x="1143605" y="2436835"/>
            <a:ext cx="9446011" cy="1590845"/>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IN" sz="1600" dirty="0">
                <a:solidFill>
                  <a:schemeClr val="dk1"/>
                </a:solidFill>
                <a:latin typeface="Montserrat"/>
                <a:ea typeface="Calibri"/>
                <a:cs typeface="Calibri"/>
              </a:rPr>
              <a:t>North America:  </a:t>
            </a:r>
            <a:r>
              <a:rPr lang="en-IN" sz="1600" dirty="0">
                <a:solidFill>
                  <a:schemeClr val="dk1"/>
                </a:solidFill>
                <a:ea typeface="+mn-lt"/>
                <a:cs typeface="+mn-lt"/>
                <a:hlinkClick r:id="rId3">
                  <a:extLst>
                    <a:ext uri="{A12FA001-AC4F-418D-AE19-62706E023703}">
                      <ahyp:hlinkClr xmlns:ahyp="http://schemas.microsoft.com/office/drawing/2018/hyperlinkcolor" val="tx"/>
                    </a:ext>
                  </a:extLst>
                </a:hlinkClick>
              </a:rPr>
              <a:t>invoices@nutanix.com</a:t>
            </a:r>
            <a:r>
              <a:rPr lang="en-IN" sz="1600" dirty="0">
                <a:solidFill>
                  <a:schemeClr val="dk1"/>
                </a:solidFill>
                <a:ea typeface="+mn-lt"/>
                <a:cs typeface="+mn-lt"/>
              </a:rPr>
              <a:t>.</a:t>
            </a:r>
          </a:p>
          <a:p>
            <a:pPr marL="0" indent="0">
              <a:buNone/>
            </a:pPr>
            <a:endParaRPr lang="en-IN" sz="1600">
              <a:solidFill>
                <a:schemeClr val="dk1"/>
              </a:solidFill>
              <a:latin typeface="Montserrat"/>
              <a:ea typeface="Calibri"/>
              <a:cs typeface="Calibri"/>
            </a:endParaRPr>
          </a:p>
          <a:p>
            <a:pPr marL="285750" indent="-285750"/>
            <a:r>
              <a:rPr lang="en-IN" sz="1600" dirty="0">
                <a:solidFill>
                  <a:schemeClr val="dk1"/>
                </a:solidFill>
                <a:latin typeface="Montserrat"/>
                <a:ea typeface="Calibri"/>
                <a:cs typeface="Calibri"/>
              </a:rPr>
              <a:t>International:  </a:t>
            </a:r>
            <a:r>
              <a:rPr lang="en-IN" sz="1600" dirty="0">
                <a:solidFill>
                  <a:schemeClr val="dk1"/>
                </a:solidFill>
                <a:ea typeface="+mn-lt"/>
                <a:cs typeface="+mn-lt"/>
                <a:hlinkClick r:id="rId4">
                  <a:extLst>
                    <a:ext uri="{A12FA001-AC4F-418D-AE19-62706E023703}">
                      <ahyp:hlinkClr xmlns:ahyp="http://schemas.microsoft.com/office/drawing/2018/hyperlinkcolor" val="tx"/>
                    </a:ext>
                  </a:extLst>
                </a:hlinkClick>
              </a:rPr>
              <a:t>intl-invoices@nutanix.com</a:t>
            </a:r>
            <a:r>
              <a:rPr lang="en-IN" sz="1600" dirty="0">
                <a:solidFill>
                  <a:schemeClr val="dk1"/>
                </a:solidFill>
                <a:ea typeface="+mn-lt"/>
                <a:cs typeface="+mn-lt"/>
              </a:rPr>
              <a:t>.</a:t>
            </a:r>
          </a:p>
          <a:p>
            <a:pPr marL="0" indent="0">
              <a:buNone/>
            </a:pPr>
            <a:endParaRPr lang="en-IN" sz="1600">
              <a:solidFill>
                <a:schemeClr val="dk1"/>
              </a:solidFill>
              <a:latin typeface="Montserrat"/>
              <a:ea typeface="Calibri"/>
              <a:cs typeface="Calibri"/>
            </a:endParaRPr>
          </a:p>
          <a:p>
            <a:pPr marL="285750" indent="-285750"/>
            <a:r>
              <a:rPr lang="en-IN" sz="1600" dirty="0">
                <a:solidFill>
                  <a:schemeClr val="dk1"/>
                </a:solidFill>
                <a:latin typeface="Montserrat"/>
                <a:ea typeface="Calibri"/>
                <a:cs typeface="Calibri"/>
              </a:rPr>
              <a:t>India: </a:t>
            </a:r>
            <a:r>
              <a:rPr lang="en-IN" sz="1600" dirty="0">
                <a:solidFill>
                  <a:schemeClr val="dk1"/>
                </a:solidFill>
                <a:ea typeface="+mn-lt"/>
                <a:cs typeface="+mn-lt"/>
                <a:hlinkClick r:id="rId5">
                  <a:extLst>
                    <a:ext uri="{A12FA001-AC4F-418D-AE19-62706E023703}">
                      <ahyp:hlinkClr xmlns:ahyp="http://schemas.microsoft.com/office/drawing/2018/hyperlinkcolor" val="tx"/>
                    </a:ext>
                  </a:extLst>
                </a:hlinkClick>
              </a:rPr>
              <a:t>india-invoices@nutanix.com</a:t>
            </a:r>
          </a:p>
        </p:txBody>
      </p:sp>
    </p:spTree>
    <p:extLst>
      <p:ext uri="{BB962C8B-B14F-4D97-AF65-F5344CB8AC3E}">
        <p14:creationId xmlns:p14="http://schemas.microsoft.com/office/powerpoint/2010/main" val="325336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2ACE-D984-4CD9-356F-998ACF449DBE}"/>
              </a:ext>
            </a:extLst>
          </p:cNvPr>
          <p:cNvSpPr>
            <a:spLocks noGrp="1"/>
          </p:cNvSpPr>
          <p:nvPr>
            <p:ph type="ctrTitle"/>
          </p:nvPr>
        </p:nvSpPr>
        <p:spPr>
          <a:xfrm>
            <a:off x="378533" y="1136467"/>
            <a:ext cx="4769600" cy="2699600"/>
          </a:xfrm>
        </p:spPr>
        <p:txBody>
          <a:bodyPr wrap="square" anchor="b">
            <a:normAutofit/>
          </a:bodyPr>
          <a:lstStyle/>
          <a:p>
            <a:r>
              <a:rPr lang="en-US">
                <a:latin typeface="Montserrat" panose="00000500000000000000" pitchFamily="2" charset="0"/>
                <a:ea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22400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600" b="1">
                <a:solidFill>
                  <a:srgbClr val="7030A0"/>
                </a:solidFill>
                <a:latin typeface="Montserrat" panose="00000500000000000000" pitchFamily="2" charset="0"/>
                <a:ea typeface="Calibri" panose="020F0502020204030204" pitchFamily="34" charset="0"/>
                <a:cs typeface="Calibri" panose="020F0502020204030204" pitchFamily="34" charset="0"/>
              </a:rPr>
              <a:t>Agenda</a:t>
            </a:r>
            <a:r>
              <a:rPr lang="en-US" sz="3200">
                <a:latin typeface="Montserrat" panose="00000500000000000000" pitchFamily="2" charset="0"/>
                <a:ea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7C3C1200-5CBB-5ABA-A84C-C71888CB641E}"/>
              </a:ext>
            </a:extLst>
          </p:cNvPr>
          <p:cNvSpPr txBox="1"/>
          <p:nvPr/>
        </p:nvSpPr>
        <p:spPr>
          <a:xfrm>
            <a:off x="827500" y="1337237"/>
            <a:ext cx="10428933" cy="4893647"/>
          </a:xfrm>
          <a:prstGeom prst="rect">
            <a:avLst/>
          </a:prstGeom>
          <a:noFill/>
        </p:spPr>
        <p:txBody>
          <a:bodyPr wrap="square" lIns="91440" tIns="45720" rIns="91440" bIns="45720" rtlCol="0" anchor="t">
            <a:spAutoFit/>
          </a:bodyPr>
          <a:lstStyle/>
          <a:p>
            <a:pPr marL="342900" lvl="7" indent="-342900" algn="just" fontAlgn="base">
              <a:buSzPts val="1400"/>
              <a:buFont typeface="Arial" panose="020B0604020202020204" pitchFamily="34" charset="0"/>
              <a:buChar char="•"/>
            </a:pPr>
            <a:r>
              <a:rPr lang="en-US" sz="2400">
                <a:solidFill>
                  <a:srgbClr val="131313"/>
                </a:solidFill>
                <a:latin typeface="Montserrat"/>
                <a:ea typeface="Calibri"/>
                <a:cs typeface="Calibri"/>
              </a:rPr>
              <a:t>Introduction </a:t>
            </a:r>
            <a:endParaRPr lang="en-US">
              <a:solidFill>
                <a:srgbClr val="000000"/>
              </a:solidFill>
              <a:latin typeface="Montserrat"/>
              <a:ea typeface="Calibri"/>
              <a:cs typeface="Calibri"/>
            </a:endParaRPr>
          </a:p>
          <a:p>
            <a:pPr marL="342900" lvl="7" indent="-342900" algn="just">
              <a:buSzPts val="1400"/>
              <a:buFont typeface="Arial" panose="020B0604020202020204" pitchFamily="34" charset="0"/>
              <a:buChar char="•"/>
            </a:pPr>
            <a:r>
              <a:rPr lang="en-US" sz="2400">
                <a:solidFill>
                  <a:srgbClr val="131313"/>
                </a:solidFill>
                <a:latin typeface="Montserrat"/>
                <a:ea typeface="Calibri"/>
                <a:cs typeface="Calibri"/>
              </a:rPr>
              <a:t>Logging in to the Coupa Supplier Portal (CSP)</a:t>
            </a:r>
            <a:endParaRPr lang="en-US">
              <a:solidFill>
                <a:srgbClr val="000000"/>
              </a:solidFill>
              <a:latin typeface="Montserrat"/>
              <a:ea typeface="Calibri"/>
              <a:cs typeface="Calibri"/>
            </a:endParaRPr>
          </a:p>
          <a:p>
            <a:pPr marL="800100" lvl="8" indent="-342900" algn="just">
              <a:buSzPts val="1400"/>
              <a:buFont typeface="Wingdings" panose="020B0604020202020204" pitchFamily="34" charset="0"/>
              <a:buChar char="§"/>
            </a:pPr>
            <a:r>
              <a:rPr lang="en-US" sz="2400">
                <a:solidFill>
                  <a:srgbClr val="131313"/>
                </a:solidFill>
                <a:latin typeface="Montserrat"/>
                <a:ea typeface="Calibri"/>
                <a:cs typeface="Calibri"/>
              </a:rPr>
              <a:t>Accepting an email invitation</a:t>
            </a:r>
            <a:endParaRPr lang="en-US">
              <a:solidFill>
                <a:srgbClr val="000000"/>
              </a:solidFill>
              <a:latin typeface="Montserrat"/>
              <a:ea typeface="Calibri"/>
              <a:cs typeface="Calibri"/>
            </a:endParaRPr>
          </a:p>
          <a:p>
            <a:pPr marL="342900" lvl="7" indent="-342900" algn="just">
              <a:buSzPts val="1400"/>
              <a:buFont typeface="Arial" panose="020B0604020202020204" pitchFamily="34" charset="0"/>
              <a:buChar char="•"/>
            </a:pPr>
            <a:r>
              <a:rPr lang="en-US" sz="2400">
                <a:solidFill>
                  <a:srgbClr val="131313"/>
                </a:solidFill>
                <a:latin typeface="Montserrat"/>
                <a:ea typeface="Calibri"/>
                <a:cs typeface="Calibri"/>
              </a:rPr>
              <a:t>Profile Setup</a:t>
            </a:r>
            <a:endParaRPr lang="en-US">
              <a:solidFill>
                <a:srgbClr val="000000"/>
              </a:solidFill>
              <a:latin typeface="Montserrat"/>
              <a:ea typeface="Calibri"/>
              <a:cs typeface="Calibri"/>
            </a:endParaRPr>
          </a:p>
          <a:p>
            <a:pPr marL="800100" lvl="8" indent="-342900" algn="just">
              <a:buSzPts val="1400"/>
              <a:buFont typeface="Wingdings" panose="020B0604020202020204" pitchFamily="34" charset="0"/>
              <a:buChar char="§"/>
            </a:pPr>
            <a:r>
              <a:rPr lang="en-US" sz="2400">
                <a:solidFill>
                  <a:srgbClr val="131313"/>
                </a:solidFill>
                <a:latin typeface="Montserrat"/>
                <a:ea typeface="Calibri"/>
                <a:cs typeface="Calibri"/>
              </a:rPr>
              <a:t>Setting up Multi-factor authentication</a:t>
            </a:r>
            <a:endParaRPr lang="en-US">
              <a:solidFill>
                <a:srgbClr val="000000"/>
              </a:solidFill>
              <a:latin typeface="Montserrat"/>
              <a:ea typeface="Calibri"/>
              <a:cs typeface="Calibri"/>
            </a:endParaRPr>
          </a:p>
          <a:p>
            <a:pPr marL="800100" lvl="8" indent="-342900" algn="just">
              <a:buSzPts val="1400"/>
              <a:buFont typeface="Wingdings" panose="020B0604020202020204" pitchFamily="34" charset="0"/>
              <a:buChar char="§"/>
            </a:pPr>
            <a:r>
              <a:rPr lang="en-US" sz="2400">
                <a:solidFill>
                  <a:srgbClr val="131313"/>
                </a:solidFill>
                <a:latin typeface="Montserrat"/>
                <a:ea typeface="Calibri"/>
                <a:cs typeface="Calibri"/>
              </a:rPr>
              <a:t>Managing Additional Users</a:t>
            </a:r>
          </a:p>
          <a:p>
            <a:pPr marL="800100" lvl="8" indent="-342900" algn="just">
              <a:buSzPts val="1400"/>
              <a:buFont typeface="Wingdings" panose="020B0604020202020204" pitchFamily="34" charset="0"/>
              <a:buChar char="§"/>
            </a:pPr>
            <a:r>
              <a:rPr lang="en-US" sz="2400">
                <a:solidFill>
                  <a:srgbClr val="131313"/>
                </a:solidFill>
                <a:latin typeface="Montserrat"/>
                <a:ea typeface="Calibri"/>
                <a:cs typeface="Calibri"/>
              </a:rPr>
              <a:t>Creating Legal Entities</a:t>
            </a:r>
          </a:p>
          <a:p>
            <a:pPr marL="800100" lvl="8" indent="-342900" algn="just">
              <a:buSzPts val="1400"/>
              <a:buFont typeface="Wingdings" panose="020B0604020202020204" pitchFamily="34" charset="0"/>
              <a:buChar char="§"/>
            </a:pPr>
            <a:r>
              <a:rPr lang="en-US" sz="2400">
                <a:solidFill>
                  <a:srgbClr val="131313"/>
                </a:solidFill>
                <a:latin typeface="Montserrat"/>
                <a:ea typeface="Calibri"/>
                <a:cs typeface="Calibri"/>
              </a:rPr>
              <a:t>Creating Payment Methods</a:t>
            </a:r>
          </a:p>
          <a:p>
            <a:pPr marL="342900" lvl="7" indent="-342900" algn="just">
              <a:buSzPts val="1400"/>
              <a:buFont typeface="Arial" panose="020B0604020202020204" pitchFamily="34" charset="0"/>
              <a:buChar char="•"/>
            </a:pPr>
            <a:r>
              <a:rPr lang="en-US" sz="2400">
                <a:solidFill>
                  <a:srgbClr val="131313"/>
                </a:solidFill>
                <a:latin typeface="Montserrat"/>
                <a:ea typeface="Calibri"/>
                <a:cs typeface="Calibri"/>
              </a:rPr>
              <a:t>Submitting Invoices</a:t>
            </a:r>
            <a:endParaRPr lang="en-US" sz="2400">
              <a:solidFill>
                <a:srgbClr val="131313"/>
              </a:solidFill>
              <a:latin typeface="Montserrat" panose="00000500000000000000" pitchFamily="2" charset="0"/>
              <a:ea typeface="Calibri" panose="020F0502020204030204" pitchFamily="34" charset="0"/>
              <a:cs typeface="Calibri" panose="020F0502020204030204" pitchFamily="34" charset="0"/>
            </a:endParaRPr>
          </a:p>
          <a:p>
            <a:pPr marL="800100" lvl="8" indent="-342900" algn="just">
              <a:buSzPts val="1400"/>
              <a:buFont typeface="Wingdings" panose="020B0604020202020204" pitchFamily="34" charset="0"/>
              <a:buChar char="§"/>
            </a:pPr>
            <a:r>
              <a:rPr lang="en-US" sz="2400">
                <a:solidFill>
                  <a:srgbClr val="131313"/>
                </a:solidFill>
                <a:latin typeface="Montserrat"/>
                <a:ea typeface="Calibri"/>
                <a:cs typeface="Calibri"/>
              </a:rPr>
              <a:t>View and Manage POs and Invoices</a:t>
            </a:r>
          </a:p>
          <a:p>
            <a:pPr marL="800100" lvl="8" indent="-342900" algn="just">
              <a:buSzPts val="1400"/>
              <a:buFont typeface="Wingdings" panose="020B0604020202020204" pitchFamily="34" charset="0"/>
              <a:buChar char="§"/>
            </a:pPr>
            <a:r>
              <a:rPr lang="en-US" sz="2400">
                <a:solidFill>
                  <a:srgbClr val="131313"/>
                </a:solidFill>
                <a:latin typeface="Montserrat"/>
                <a:ea typeface="Calibri"/>
                <a:cs typeface="Calibri"/>
              </a:rPr>
              <a:t>Creating Invoices from PO</a:t>
            </a:r>
          </a:p>
          <a:p>
            <a:pPr marL="342900" lvl="7" indent="-342900" algn="just">
              <a:buSzPts val="1400"/>
              <a:buFont typeface="Arial" panose="020B0604020202020204" pitchFamily="34" charset="0"/>
              <a:buChar char="•"/>
            </a:pPr>
            <a:r>
              <a:rPr lang="en-US" sz="2400">
                <a:solidFill>
                  <a:srgbClr val="131313"/>
                </a:solidFill>
                <a:latin typeface="Montserrat"/>
                <a:ea typeface="Calibri"/>
                <a:cs typeface="Calibri"/>
              </a:rPr>
              <a:t>Appendix – Responding to a Supplier Information (SIM) Update Request</a:t>
            </a:r>
            <a:endParaRPr lang="en-US" sz="2400">
              <a:solidFill>
                <a:srgbClr val="131313"/>
              </a:solidFill>
              <a:latin typeface="Montserrat" panose="00000500000000000000"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611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2ACE-D984-4CD9-356F-998ACF449DBE}"/>
              </a:ext>
            </a:extLst>
          </p:cNvPr>
          <p:cNvSpPr>
            <a:spLocks noGrp="1"/>
          </p:cNvSpPr>
          <p:nvPr>
            <p:ph type="ctrTitle"/>
          </p:nvPr>
        </p:nvSpPr>
        <p:spPr>
          <a:xfrm>
            <a:off x="388971" y="2082452"/>
            <a:ext cx="4769600" cy="2699600"/>
          </a:xfrm>
        </p:spPr>
        <p:txBody>
          <a:bodyPr wrap="square" anchor="b">
            <a:normAutofit fontScale="90000"/>
          </a:bodyPr>
          <a:lstStyle/>
          <a:p>
            <a:r>
              <a:rPr lang="en-US" sz="3700">
                <a:ea typeface="Calibri"/>
                <a:cs typeface="Calibri"/>
              </a:rPr>
              <a:t>Appendix – Responding to a Supplier Information (SIM) Update Request</a:t>
            </a:r>
            <a:endParaRPr lang="en-US"/>
          </a:p>
        </p:txBody>
      </p:sp>
    </p:spTree>
    <p:extLst>
      <p:ext uri="{BB962C8B-B14F-4D97-AF65-F5344CB8AC3E}">
        <p14:creationId xmlns:p14="http://schemas.microsoft.com/office/powerpoint/2010/main" val="146877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panose="00000500000000000000" pitchFamily="2" charset="0"/>
                <a:ea typeface="Calibri" panose="020F0502020204030204" pitchFamily="34" charset="0"/>
                <a:cs typeface="Calibri" panose="020F0502020204030204" pitchFamily="34" charset="0"/>
              </a:rPr>
              <a:t>SIM Invitation</a:t>
            </a:r>
          </a:p>
        </p:txBody>
      </p:sp>
      <p:sp>
        <p:nvSpPr>
          <p:cNvPr id="3" name="Shape 310">
            <a:extLst>
              <a:ext uri="{FF2B5EF4-FFF2-40B4-BE49-F238E27FC236}">
                <a16:creationId xmlns:a16="http://schemas.microsoft.com/office/drawing/2014/main" id="{E9BCB2D7-5968-C80C-2020-77DE23A05CFC}"/>
              </a:ext>
            </a:extLst>
          </p:cNvPr>
          <p:cNvSpPr txBox="1">
            <a:spLocks/>
          </p:cNvSpPr>
          <p:nvPr/>
        </p:nvSpPr>
        <p:spPr>
          <a:xfrm>
            <a:off x="713067" y="1265453"/>
            <a:ext cx="10395751" cy="718411"/>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en-US" sz="1800" b="0" i="0">
                <a:solidFill>
                  <a:srgbClr val="000000"/>
                </a:solidFill>
                <a:effectLst/>
                <a:latin typeface="Montserrat"/>
              </a:rPr>
              <a:t>Suppliers may receive Supplier Information requests email from </a:t>
            </a:r>
            <a:r>
              <a:rPr lang="en-US" sz="1800">
                <a:solidFill>
                  <a:srgbClr val="000000"/>
                </a:solidFill>
                <a:latin typeface="Montserrat"/>
              </a:rPr>
              <a:t>Nutanix</a:t>
            </a:r>
            <a:r>
              <a:rPr lang="en-US" sz="1800" b="0" i="0">
                <a:solidFill>
                  <a:srgbClr val="000000"/>
                </a:solidFill>
                <a:effectLst/>
                <a:latin typeface="Montserrat"/>
              </a:rPr>
              <a:t> to register and update the information. </a:t>
            </a:r>
            <a:endParaRPr lang="en" sz="1867">
              <a:solidFill>
                <a:schemeClr val="dk1"/>
              </a:solidFill>
              <a:latin typeface="Montserrat"/>
              <a:ea typeface="Calibri" panose="020F0502020204030204" pitchFamily="34" charset="0"/>
              <a:cs typeface="Calibri" panose="020F0502020204030204" pitchFamily="34" charset="0"/>
              <a:sym typeface="Lato"/>
            </a:endParaRPr>
          </a:p>
        </p:txBody>
      </p:sp>
      <p:pic>
        <p:nvPicPr>
          <p:cNvPr id="4" name="Picture 3" descr="A screenshot of a customer profile&#10;&#10;Description automatically generated">
            <a:extLst>
              <a:ext uri="{FF2B5EF4-FFF2-40B4-BE49-F238E27FC236}">
                <a16:creationId xmlns:a16="http://schemas.microsoft.com/office/drawing/2014/main" id="{03D16362-4AE1-DCB3-5E4F-95E66357475A}"/>
              </a:ext>
            </a:extLst>
          </p:cNvPr>
          <p:cNvPicPr>
            <a:picLocks noChangeAspect="1"/>
          </p:cNvPicPr>
          <p:nvPr/>
        </p:nvPicPr>
        <p:blipFill>
          <a:blip r:embed="rId3"/>
          <a:stretch>
            <a:fillRect/>
          </a:stretch>
        </p:blipFill>
        <p:spPr>
          <a:xfrm>
            <a:off x="3118833" y="2456392"/>
            <a:ext cx="5591478" cy="3602265"/>
          </a:xfrm>
          <a:prstGeom prst="rect">
            <a:avLst/>
          </a:prstGeom>
          <a:ln>
            <a:solidFill>
              <a:schemeClr val="tx1"/>
            </a:solidFill>
          </a:ln>
        </p:spPr>
      </p:pic>
    </p:spTree>
    <p:extLst>
      <p:ext uri="{BB962C8B-B14F-4D97-AF65-F5344CB8AC3E}">
        <p14:creationId xmlns:p14="http://schemas.microsoft.com/office/powerpoint/2010/main" val="165683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panose="00000500000000000000" pitchFamily="2" charset="0"/>
                <a:ea typeface="Calibri" panose="020F0502020204030204" pitchFamily="34" charset="0"/>
                <a:cs typeface="Calibri" panose="020F0502020204030204" pitchFamily="34" charset="0"/>
              </a:rPr>
              <a:t>SIM Invitation</a:t>
            </a:r>
          </a:p>
        </p:txBody>
      </p:sp>
      <p:sp>
        <p:nvSpPr>
          <p:cNvPr id="3" name="Shape 310">
            <a:extLst>
              <a:ext uri="{FF2B5EF4-FFF2-40B4-BE49-F238E27FC236}">
                <a16:creationId xmlns:a16="http://schemas.microsoft.com/office/drawing/2014/main" id="{E9BCB2D7-5968-C80C-2020-77DE23A05CFC}"/>
              </a:ext>
            </a:extLst>
          </p:cNvPr>
          <p:cNvSpPr txBox="1">
            <a:spLocks/>
          </p:cNvSpPr>
          <p:nvPr/>
        </p:nvSpPr>
        <p:spPr>
          <a:xfrm>
            <a:off x="713067" y="1265453"/>
            <a:ext cx="10395751" cy="718411"/>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a:solidFill>
                  <a:srgbClr val="000000"/>
                </a:solidFill>
                <a:latin typeface="Montserrat"/>
              </a:rPr>
              <a:t>Some information will be prefilled from existing information. Form questions may be updated by Nutanix over time, but the key sections are listed below: </a:t>
            </a:r>
          </a:p>
          <a:p>
            <a:pPr marL="0" indent="0">
              <a:buNone/>
            </a:pPr>
            <a:endParaRPr lang="en-US" sz="1800">
              <a:latin typeface="Montserrat"/>
            </a:endParaRPr>
          </a:p>
          <a:p>
            <a:pPr marL="285750" indent="-285750"/>
            <a:r>
              <a:rPr lang="en-US" sz="1800">
                <a:latin typeface="Montserrat"/>
              </a:rPr>
              <a:t>Supplier Company Information</a:t>
            </a:r>
          </a:p>
          <a:p>
            <a:pPr marL="285750" indent="-285750"/>
            <a:r>
              <a:rPr lang="en-US" sz="1800">
                <a:latin typeface="Montserrat"/>
              </a:rPr>
              <a:t>Tax Information and Tax Registration</a:t>
            </a:r>
          </a:p>
          <a:p>
            <a:pPr marL="285750" indent="-285750"/>
            <a:r>
              <a:rPr lang="en-US" sz="1800">
                <a:latin typeface="Montserrat"/>
              </a:rPr>
              <a:t>Insurance Certificate</a:t>
            </a:r>
          </a:p>
          <a:p>
            <a:pPr marL="285750" indent="-285750"/>
            <a:r>
              <a:rPr lang="en-US" sz="1800">
                <a:latin typeface="Montserrat"/>
              </a:rPr>
              <a:t>Legal Services Information</a:t>
            </a:r>
          </a:p>
          <a:p>
            <a:pPr marL="285750" indent="-285750"/>
            <a:r>
              <a:rPr lang="en-US" sz="1800">
                <a:latin typeface="Montserrat"/>
              </a:rPr>
              <a:t>Supplier Contact Information</a:t>
            </a:r>
          </a:p>
          <a:p>
            <a:pPr marL="685800" lvl="1">
              <a:buFont typeface="Courier New" pitchFamily="34" charset="0"/>
              <a:buChar char="o"/>
            </a:pPr>
            <a:r>
              <a:rPr lang="en-US" sz="1400">
                <a:latin typeface="Montserrat"/>
              </a:rPr>
              <a:t>Primary Address</a:t>
            </a:r>
          </a:p>
          <a:p>
            <a:pPr marL="685800" lvl="1">
              <a:buFont typeface="Courier New" pitchFamily="34" charset="0"/>
              <a:buChar char="o"/>
            </a:pPr>
            <a:r>
              <a:rPr lang="en-US" sz="1400">
                <a:latin typeface="Montserrat"/>
              </a:rPr>
              <a:t>Primary Contact</a:t>
            </a:r>
          </a:p>
          <a:p>
            <a:pPr marL="285750" indent="-285750"/>
            <a:r>
              <a:rPr lang="en-US" sz="1800">
                <a:latin typeface="Montserrat"/>
              </a:rPr>
              <a:t>Supplier Banking Information</a:t>
            </a:r>
          </a:p>
          <a:p>
            <a:pPr marL="285750" indent="-285750"/>
            <a:r>
              <a:rPr lang="en-US" sz="1800">
                <a:latin typeface="Montserrat"/>
              </a:rPr>
              <a:t>Remit-To Addresses</a:t>
            </a:r>
          </a:p>
          <a:p>
            <a:pPr marL="285750" indent="-285750"/>
            <a:r>
              <a:rPr lang="en-US" sz="1800">
                <a:latin typeface="Montserrat"/>
              </a:rPr>
              <a:t>Supplier Compliance Questions</a:t>
            </a:r>
          </a:p>
          <a:p>
            <a:pPr marL="285750" indent="-285750"/>
            <a:r>
              <a:rPr lang="en-US" sz="1800">
                <a:latin typeface="Montserrat"/>
              </a:rPr>
              <a:t>Environmental, Social, and Governance</a:t>
            </a:r>
            <a:endParaRPr lang="en-US"/>
          </a:p>
          <a:p>
            <a:pPr marL="285750" indent="-285750"/>
            <a:endParaRPr lang="en-US" sz="1800">
              <a:latin typeface="Montserrat"/>
            </a:endParaRPr>
          </a:p>
          <a:p>
            <a:pPr marL="285750" indent="-285750"/>
            <a:endParaRPr lang="en-US" sz="1800">
              <a:latin typeface="Montserrat"/>
            </a:endParaRPr>
          </a:p>
        </p:txBody>
      </p:sp>
    </p:spTree>
    <p:extLst>
      <p:ext uri="{BB962C8B-B14F-4D97-AF65-F5344CB8AC3E}">
        <p14:creationId xmlns:p14="http://schemas.microsoft.com/office/powerpoint/2010/main" val="343456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panose="00000500000000000000" pitchFamily="2" charset="0"/>
                <a:ea typeface="Calibri" panose="020F0502020204030204" pitchFamily="34" charset="0"/>
                <a:cs typeface="Calibri" panose="020F0502020204030204" pitchFamily="34" charset="0"/>
              </a:rPr>
              <a:t>SIM Invitation</a:t>
            </a:r>
          </a:p>
        </p:txBody>
      </p:sp>
      <p:sp>
        <p:nvSpPr>
          <p:cNvPr id="3" name="Shape 310">
            <a:extLst>
              <a:ext uri="{FF2B5EF4-FFF2-40B4-BE49-F238E27FC236}">
                <a16:creationId xmlns:a16="http://schemas.microsoft.com/office/drawing/2014/main" id="{E9BCB2D7-5968-C80C-2020-77DE23A05CFC}"/>
              </a:ext>
            </a:extLst>
          </p:cNvPr>
          <p:cNvSpPr txBox="1">
            <a:spLocks/>
          </p:cNvSpPr>
          <p:nvPr/>
        </p:nvSpPr>
        <p:spPr>
          <a:xfrm>
            <a:off x="713067" y="1265453"/>
            <a:ext cx="10395751" cy="718411"/>
          </a:xfrm>
          <a:prstGeom prst="rect">
            <a:avLst/>
          </a:prstGeom>
          <a:noFill/>
          <a:ln>
            <a:noFill/>
          </a:ln>
        </p:spPr>
        <p:txBody>
          <a:bodyPr vert="horz" lIns="51425" tIns="51425" rIns="51425" bIns="5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a:solidFill>
                  <a:srgbClr val="000000"/>
                </a:solidFill>
                <a:latin typeface="Montserrat"/>
              </a:rPr>
              <a:t>Once complete, click </a:t>
            </a:r>
            <a:r>
              <a:rPr lang="en-US" sz="1800" b="1">
                <a:solidFill>
                  <a:srgbClr val="000000"/>
                </a:solidFill>
                <a:latin typeface="Montserrat"/>
              </a:rPr>
              <a:t>Submit for Approval</a:t>
            </a:r>
            <a:r>
              <a:rPr lang="en-US" sz="1800">
                <a:solidFill>
                  <a:srgbClr val="000000"/>
                </a:solidFill>
                <a:latin typeface="Montserrat"/>
              </a:rPr>
              <a:t>. While a supplier may decline to update information, incorrect information may result in payment delays. </a:t>
            </a:r>
          </a:p>
          <a:p>
            <a:pPr marL="0" indent="0">
              <a:buNone/>
            </a:pPr>
            <a:endParaRPr lang="en-US" sz="1800">
              <a:latin typeface="Montserrat"/>
              <a:ea typeface="Calibri"/>
              <a:cs typeface="Calibri"/>
            </a:endParaRPr>
          </a:p>
          <a:p>
            <a:pPr marL="0" indent="0">
              <a:buNone/>
            </a:pPr>
            <a:endParaRPr lang="en-US" sz="1800">
              <a:latin typeface="Montserrat"/>
              <a:ea typeface="Calibri"/>
              <a:cs typeface="Calibri"/>
            </a:endParaRPr>
          </a:p>
          <a:p>
            <a:pPr marL="0" indent="0">
              <a:buNone/>
            </a:pPr>
            <a:endParaRPr lang="en-US" sz="1800">
              <a:latin typeface="Montserrat"/>
              <a:ea typeface="Calibri"/>
              <a:cs typeface="Calibri"/>
            </a:endParaRPr>
          </a:p>
          <a:p>
            <a:pPr marL="0" indent="0">
              <a:buNone/>
            </a:pPr>
            <a:endParaRPr lang="en-US" sz="1800">
              <a:latin typeface="Montserrat"/>
              <a:ea typeface="Calibri"/>
              <a:cs typeface="Calibri"/>
            </a:endParaRPr>
          </a:p>
          <a:p>
            <a:pPr marL="0" indent="0">
              <a:buNone/>
            </a:pPr>
            <a:endParaRPr lang="en-US" sz="1800">
              <a:latin typeface="Montserrat"/>
              <a:ea typeface="Calibri"/>
              <a:cs typeface="Calibri"/>
            </a:endParaRPr>
          </a:p>
          <a:p>
            <a:pPr marL="0" indent="0">
              <a:buNone/>
            </a:pPr>
            <a:r>
              <a:rPr lang="en-US" sz="1800">
                <a:latin typeface="Montserrat"/>
                <a:ea typeface="Calibri"/>
                <a:cs typeface="Calibri"/>
              </a:rPr>
              <a:t>Comments may be sent between Nutanix and the Supplier using the comment section at the bottom of the page. </a:t>
            </a:r>
          </a:p>
          <a:p>
            <a:pPr marL="0" indent="0">
              <a:buNone/>
            </a:pPr>
            <a:endParaRPr lang="en-US" sz="1800">
              <a:latin typeface="Montserrat"/>
              <a:ea typeface="Calibri"/>
              <a:cs typeface="Calibri"/>
            </a:endParaRPr>
          </a:p>
          <a:p>
            <a:pPr marL="0" indent="0">
              <a:buNone/>
            </a:pPr>
            <a:endParaRPr lang="en-US" sz="1800">
              <a:latin typeface="Montserrat"/>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547BD812-CED8-461C-85A4-76B594DCD049}"/>
              </a:ext>
            </a:extLst>
          </p:cNvPr>
          <p:cNvPicPr>
            <a:picLocks noChangeAspect="1"/>
          </p:cNvPicPr>
          <p:nvPr/>
        </p:nvPicPr>
        <p:blipFill>
          <a:blip r:embed="rId3"/>
          <a:stretch>
            <a:fillRect/>
          </a:stretch>
        </p:blipFill>
        <p:spPr>
          <a:xfrm>
            <a:off x="4089745" y="2162175"/>
            <a:ext cx="2886075" cy="1009650"/>
          </a:xfrm>
          <a:prstGeom prst="rect">
            <a:avLst/>
          </a:prstGeom>
          <a:ln>
            <a:solidFill>
              <a:schemeClr val="tx1"/>
            </a:solidFill>
          </a:ln>
        </p:spPr>
      </p:pic>
      <p:pic>
        <p:nvPicPr>
          <p:cNvPr id="5" name="Picture 4" descr="A red and grey line&#10;&#10;Description automatically generated">
            <a:extLst>
              <a:ext uri="{FF2B5EF4-FFF2-40B4-BE49-F238E27FC236}">
                <a16:creationId xmlns:a16="http://schemas.microsoft.com/office/drawing/2014/main" id="{189FBFAB-AA58-10E3-4DDF-64064B352803}"/>
              </a:ext>
            </a:extLst>
          </p:cNvPr>
          <p:cNvPicPr>
            <a:picLocks noChangeAspect="1"/>
          </p:cNvPicPr>
          <p:nvPr/>
        </p:nvPicPr>
        <p:blipFill>
          <a:blip r:embed="rId4"/>
          <a:stretch>
            <a:fillRect/>
          </a:stretch>
        </p:blipFill>
        <p:spPr>
          <a:xfrm>
            <a:off x="2465690" y="4387850"/>
            <a:ext cx="6486525" cy="1638300"/>
          </a:xfrm>
          <a:prstGeom prst="rect">
            <a:avLst/>
          </a:prstGeom>
          <a:ln>
            <a:solidFill>
              <a:schemeClr val="tx1"/>
            </a:solidFill>
          </a:ln>
        </p:spPr>
      </p:pic>
    </p:spTree>
    <p:extLst>
      <p:ext uri="{BB962C8B-B14F-4D97-AF65-F5344CB8AC3E}">
        <p14:creationId xmlns:p14="http://schemas.microsoft.com/office/powerpoint/2010/main" val="281843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2ACE-D984-4CD9-356F-998ACF449DBE}"/>
              </a:ext>
            </a:extLst>
          </p:cNvPr>
          <p:cNvSpPr>
            <a:spLocks noGrp="1"/>
          </p:cNvSpPr>
          <p:nvPr>
            <p:ph type="ctrTitle"/>
          </p:nvPr>
        </p:nvSpPr>
        <p:spPr>
          <a:xfrm>
            <a:off x="378533" y="1136467"/>
            <a:ext cx="4769600" cy="2699600"/>
          </a:xfrm>
        </p:spPr>
        <p:txBody>
          <a:bodyPr wrap="square" anchor="b">
            <a:normAutofit/>
          </a:bodyPr>
          <a:lstStyle/>
          <a:p>
            <a:r>
              <a:rPr lang="en-US" sz="3700">
                <a:ea typeface="Calibri"/>
                <a:cs typeface="Calibri"/>
              </a:rPr>
              <a:t>Introduction to the Coupa Supplier Portal (CSP)</a:t>
            </a:r>
          </a:p>
        </p:txBody>
      </p:sp>
    </p:spTree>
    <p:extLst>
      <p:ext uri="{BB962C8B-B14F-4D97-AF65-F5344CB8AC3E}">
        <p14:creationId xmlns:p14="http://schemas.microsoft.com/office/powerpoint/2010/main" val="341968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panose="00000500000000000000" pitchFamily="2" charset="0"/>
                <a:ea typeface="Calibri" panose="020F0502020204030204" pitchFamily="34" charset="0"/>
                <a:cs typeface="Calibri" panose="020F0502020204030204" pitchFamily="34" charset="0"/>
              </a:rPr>
              <a:t>Introduction to Coupa Supplier Portal (1/2)</a:t>
            </a:r>
          </a:p>
        </p:txBody>
      </p:sp>
      <p:sp>
        <p:nvSpPr>
          <p:cNvPr id="65" name="Content Placeholder 2">
            <a:extLst>
              <a:ext uri="{FF2B5EF4-FFF2-40B4-BE49-F238E27FC236}">
                <a16:creationId xmlns:a16="http://schemas.microsoft.com/office/drawing/2014/main" id="{E9405F0D-7D9A-4790-BEB1-776590048F67}"/>
              </a:ext>
            </a:extLst>
          </p:cNvPr>
          <p:cNvSpPr>
            <a:spLocks noGrp="1"/>
          </p:cNvSpPr>
          <p:nvPr>
            <p:ph idx="4294967295"/>
          </p:nvPr>
        </p:nvSpPr>
        <p:spPr>
          <a:xfrm>
            <a:off x="538201" y="1371434"/>
            <a:ext cx="10677255" cy="4615543"/>
          </a:xfrm>
        </p:spPr>
        <p:txBody>
          <a:bodyPr vert="horz" lIns="91440" tIns="45720" rIns="91440" bIns="45720" rtlCol="0" anchor="t">
            <a:normAutofit/>
          </a:bodyPr>
          <a:lstStyle/>
          <a:p>
            <a:pPr marL="0" indent="0" algn="l" rtl="0" fontAlgn="base">
              <a:buNone/>
            </a:pPr>
            <a:r>
              <a:rPr lang="en-US" sz="1800" b="0" i="0">
                <a:solidFill>
                  <a:srgbClr val="000000"/>
                </a:solidFill>
                <a:effectLst/>
                <a:highlight>
                  <a:srgbClr val="FFFFFF"/>
                </a:highlight>
                <a:latin typeface="Montserrat" panose="00000500000000000000" pitchFamily="2" charset="0"/>
              </a:rPr>
              <a:t>The CSP is a no cost tool that allows suppliers to easily do business with Nutanix and other customers. It is the most comprehensive way for suppliers to manage their interactions with Coupa.  </a:t>
            </a:r>
          </a:p>
          <a:p>
            <a:pPr marL="0" indent="0" algn="l" rtl="0" fontAlgn="base">
              <a:buNone/>
            </a:pPr>
            <a:endParaRPr lang="en-US" sz="1800" b="0" i="0">
              <a:solidFill>
                <a:srgbClr val="000000"/>
              </a:solidFill>
              <a:effectLst/>
              <a:highlight>
                <a:srgbClr val="FFFFFF"/>
              </a:highlight>
              <a:latin typeface="Montserrat" panose="00000500000000000000" pitchFamily="2" charset="0"/>
            </a:endParaRPr>
          </a:p>
          <a:p>
            <a:pPr marL="0" indent="0" algn="l" rtl="0" fontAlgn="base">
              <a:buNone/>
            </a:pPr>
            <a:r>
              <a:rPr lang="en-US" sz="1800" b="0" i="0">
                <a:solidFill>
                  <a:srgbClr val="000000"/>
                </a:solidFill>
                <a:effectLst/>
                <a:highlight>
                  <a:srgbClr val="FFFFFF"/>
                </a:highlight>
                <a:latin typeface="Montserrat" panose="00000500000000000000" pitchFamily="2" charset="0"/>
              </a:rPr>
              <a:t>Within the portal, suppliers can manage content and settings, such as: </a:t>
            </a:r>
          </a:p>
          <a:p>
            <a:pPr fontAlgn="base"/>
            <a:r>
              <a:rPr lang="en-US" sz="1800" b="0" i="0">
                <a:solidFill>
                  <a:srgbClr val="000000"/>
                </a:solidFill>
                <a:effectLst/>
                <a:highlight>
                  <a:srgbClr val="FFFFFF"/>
                </a:highlight>
                <a:latin typeface="Montserrat" panose="00000500000000000000" pitchFamily="2" charset="0"/>
              </a:rPr>
              <a:t>View and acknowledge purchase orders. </a:t>
            </a:r>
          </a:p>
          <a:p>
            <a:pPr algn="l" rtl="0" fontAlgn="base">
              <a:buFont typeface="Arial" panose="020B0604020202020204" pitchFamily="34" charset="0"/>
              <a:buChar char="•"/>
            </a:pPr>
            <a:r>
              <a:rPr lang="en-US" sz="1800" b="0" i="0">
                <a:solidFill>
                  <a:srgbClr val="000000"/>
                </a:solidFill>
                <a:effectLst/>
                <a:highlight>
                  <a:srgbClr val="FFFFFF"/>
                </a:highlight>
                <a:latin typeface="Montserrat" panose="00000500000000000000" pitchFamily="2" charset="0"/>
              </a:rPr>
              <a:t>Create invoices. </a:t>
            </a:r>
          </a:p>
          <a:p>
            <a:pPr algn="l" rtl="0" fontAlgn="base">
              <a:buFont typeface="Arial" panose="020B0604020202020204" pitchFamily="34" charset="0"/>
              <a:buChar char="•"/>
            </a:pPr>
            <a:r>
              <a:rPr lang="en-US" sz="1800" b="0" i="0">
                <a:solidFill>
                  <a:srgbClr val="000000"/>
                </a:solidFill>
                <a:effectLst/>
                <a:highlight>
                  <a:srgbClr val="FFFFFF"/>
                </a:highlight>
                <a:latin typeface="Montserrat" panose="00000500000000000000" pitchFamily="2" charset="0"/>
              </a:rPr>
              <a:t>Host and manage catalogs. </a:t>
            </a:r>
          </a:p>
          <a:p>
            <a:pPr algn="l" rtl="0" fontAlgn="base">
              <a:buFont typeface="Arial" panose="020B0604020202020204" pitchFamily="34" charset="0"/>
              <a:buChar char="•"/>
            </a:pPr>
            <a:r>
              <a:rPr lang="en-US" sz="1800" b="0" i="0">
                <a:solidFill>
                  <a:srgbClr val="000000"/>
                </a:solidFill>
                <a:effectLst/>
                <a:highlight>
                  <a:srgbClr val="FFFFFF"/>
                </a:highlight>
                <a:latin typeface="Montserrat"/>
              </a:rPr>
              <a:t>Update profile and payment information. </a:t>
            </a:r>
          </a:p>
          <a:p>
            <a:pPr algn="l" rtl="0" fontAlgn="base">
              <a:buFont typeface="Arial" panose="020B0604020202020204" pitchFamily="34" charset="0"/>
              <a:buChar char="•"/>
            </a:pPr>
            <a:r>
              <a:rPr lang="en-US" sz="1800" b="0" i="0">
                <a:solidFill>
                  <a:srgbClr val="000000"/>
                </a:solidFill>
                <a:effectLst/>
                <a:highlight>
                  <a:srgbClr val="FFFFFF"/>
                </a:highlight>
                <a:latin typeface="Montserrat" panose="00000500000000000000" pitchFamily="2" charset="0"/>
              </a:rPr>
              <a:t>Real-time exchange of transactional notes.</a:t>
            </a:r>
            <a:r>
              <a:rPr lang="en-US" sz="1800" b="0" i="0">
                <a:solidFill>
                  <a:srgbClr val="000000"/>
                </a:solidFill>
                <a:effectLst/>
                <a:highlight>
                  <a:srgbClr val="FFFFFF"/>
                </a:highlight>
                <a:latin typeface="Arial" panose="020B0604020202020204" pitchFamily="34" charset="0"/>
              </a:rPr>
              <a:t> </a:t>
            </a:r>
          </a:p>
        </p:txBody>
      </p:sp>
    </p:spTree>
    <p:extLst>
      <p:ext uri="{BB962C8B-B14F-4D97-AF65-F5344CB8AC3E}">
        <p14:creationId xmlns:p14="http://schemas.microsoft.com/office/powerpoint/2010/main" val="241316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panose="00000500000000000000" pitchFamily="2" charset="0"/>
                <a:ea typeface="Calibri" panose="020F0502020204030204" pitchFamily="34" charset="0"/>
                <a:cs typeface="Calibri" panose="020F0502020204030204" pitchFamily="34" charset="0"/>
              </a:rPr>
              <a:t>Introduction to Coupa Supplier Portal (2/2)</a:t>
            </a:r>
          </a:p>
        </p:txBody>
      </p:sp>
      <p:sp>
        <p:nvSpPr>
          <p:cNvPr id="65" name="Content Placeholder 2">
            <a:extLst>
              <a:ext uri="{FF2B5EF4-FFF2-40B4-BE49-F238E27FC236}">
                <a16:creationId xmlns:a16="http://schemas.microsoft.com/office/drawing/2014/main" id="{E9405F0D-7D9A-4790-BEB1-776590048F67}"/>
              </a:ext>
            </a:extLst>
          </p:cNvPr>
          <p:cNvSpPr>
            <a:spLocks noGrp="1"/>
          </p:cNvSpPr>
          <p:nvPr>
            <p:ph idx="4294967295"/>
          </p:nvPr>
        </p:nvSpPr>
        <p:spPr>
          <a:xfrm>
            <a:off x="538201" y="1371434"/>
            <a:ext cx="10677255" cy="4615543"/>
          </a:xfrm>
        </p:spPr>
        <p:txBody>
          <a:bodyPr>
            <a:normAutofit/>
          </a:bodyPr>
          <a:lstStyle/>
          <a:p>
            <a:pPr marL="0" indent="0" algn="l" rtl="0" fontAlgn="base">
              <a:buNone/>
            </a:pPr>
            <a:r>
              <a:rPr lang="en-US" sz="1800" b="0" i="0">
                <a:solidFill>
                  <a:srgbClr val="000000"/>
                </a:solidFill>
                <a:effectLst/>
                <a:highlight>
                  <a:srgbClr val="FFFFFF"/>
                </a:highlight>
                <a:latin typeface="Montserrat" panose="00000500000000000000" pitchFamily="2" charset="0"/>
              </a:rPr>
              <a:t>For more information about the Coupa Supplier Portal please visit:  </a:t>
            </a:r>
          </a:p>
          <a:p>
            <a:pPr marL="0" indent="0" algn="l" rtl="0" fontAlgn="base">
              <a:buNone/>
            </a:pPr>
            <a:r>
              <a:rPr lang="en-US" sz="1800" b="0" i="0" u="sng" strike="noStrike">
                <a:solidFill>
                  <a:srgbClr val="467886"/>
                </a:solidFill>
                <a:effectLst/>
                <a:highlight>
                  <a:srgbClr val="FFFFFF"/>
                </a:highlight>
                <a:latin typeface="Arial" panose="020B0604020202020204" pitchFamily="34" charset="0"/>
                <a:hlinkClick r:id="rId3"/>
              </a:rPr>
              <a:t>https://compass.coupa.com/en-us/products/product-documentation/supplier-resources/for-suppliers</a:t>
            </a:r>
            <a:r>
              <a:rPr lang="en-US" sz="1800" b="0" i="0">
                <a:solidFill>
                  <a:srgbClr val="7F7F7F"/>
                </a:solidFill>
                <a:effectLst/>
                <a:highlight>
                  <a:srgbClr val="FFFFFF"/>
                </a:highlight>
                <a:latin typeface="Arial" panose="020B0604020202020204" pitchFamily="34" charset="0"/>
              </a:rPr>
              <a:t> </a:t>
            </a:r>
            <a:endParaRPr lang="en-US" sz="1200" b="0" i="0">
              <a:solidFill>
                <a:srgbClr val="000000"/>
              </a:solidFill>
              <a:effectLst/>
              <a:highlight>
                <a:srgbClr val="FFFFFF"/>
              </a:highlight>
              <a:latin typeface="Segoe UI" panose="020B0502040204020203" pitchFamily="34" charset="0"/>
            </a:endParaRPr>
          </a:p>
          <a:p>
            <a:pPr marL="0" indent="0" algn="l" rtl="0" fontAlgn="base">
              <a:buNone/>
            </a:pPr>
            <a:endParaRPr lang="en-US" sz="1800" b="0" i="0">
              <a:solidFill>
                <a:srgbClr val="000000"/>
              </a:solidFill>
              <a:effectLst/>
              <a:highlight>
                <a:srgbClr val="FFFFFF"/>
              </a:highlight>
              <a:latin typeface="Arial" panose="020B0604020202020204" pitchFamily="34" charset="0"/>
            </a:endParaRPr>
          </a:p>
        </p:txBody>
      </p:sp>
      <p:pic>
        <p:nvPicPr>
          <p:cNvPr id="3" name="Picture 2" descr="A screenshot of a blue and white box&#10;&#10;Description automatically generated">
            <a:extLst>
              <a:ext uri="{FF2B5EF4-FFF2-40B4-BE49-F238E27FC236}">
                <a16:creationId xmlns:a16="http://schemas.microsoft.com/office/drawing/2014/main" id="{DCAC5ED5-46FD-E131-57F2-ACDA646A7DAC}"/>
              </a:ext>
            </a:extLst>
          </p:cNvPr>
          <p:cNvPicPr>
            <a:picLocks noChangeAspect="1"/>
          </p:cNvPicPr>
          <p:nvPr/>
        </p:nvPicPr>
        <p:blipFill>
          <a:blip r:embed="rId4"/>
          <a:stretch>
            <a:fillRect/>
          </a:stretch>
        </p:blipFill>
        <p:spPr>
          <a:xfrm>
            <a:off x="2418522" y="2172171"/>
            <a:ext cx="8072783" cy="3816788"/>
          </a:xfrm>
          <a:prstGeom prst="rect">
            <a:avLst/>
          </a:prstGeom>
          <a:ln>
            <a:solidFill>
              <a:schemeClr val="tx1"/>
            </a:solidFill>
          </a:ln>
        </p:spPr>
      </p:pic>
    </p:spTree>
    <p:extLst>
      <p:ext uri="{BB962C8B-B14F-4D97-AF65-F5344CB8AC3E}">
        <p14:creationId xmlns:p14="http://schemas.microsoft.com/office/powerpoint/2010/main" val="185969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2ACE-D984-4CD9-356F-998ACF449DBE}"/>
              </a:ext>
            </a:extLst>
          </p:cNvPr>
          <p:cNvSpPr>
            <a:spLocks noGrp="1"/>
          </p:cNvSpPr>
          <p:nvPr>
            <p:ph type="ctrTitle"/>
          </p:nvPr>
        </p:nvSpPr>
        <p:spPr>
          <a:xfrm>
            <a:off x="378533" y="1136467"/>
            <a:ext cx="4769600" cy="2699600"/>
          </a:xfrm>
        </p:spPr>
        <p:txBody>
          <a:bodyPr wrap="square" anchor="b">
            <a:normAutofit/>
          </a:bodyPr>
          <a:lstStyle/>
          <a:p>
            <a:r>
              <a:rPr lang="en-US" sz="3700">
                <a:ea typeface="Calibri"/>
                <a:cs typeface="Calibri"/>
              </a:rPr>
              <a:t>Logging in to the CSP</a:t>
            </a:r>
            <a:endParaRPr lang="en-US" sz="3700">
              <a:latin typeface="Montserrat" panose="00000500000000000000"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121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mj-lt"/>
                <a:cs typeface="+mj-lt"/>
              </a:rPr>
              <a:t>Accepting a Connection Invitation</a:t>
            </a:r>
            <a:endParaRPr lang="en-US">
              <a:latin typeface="Montserrat"/>
              <a:ea typeface="+mj-lt"/>
              <a:cs typeface="+mj-lt"/>
            </a:endParaRPr>
          </a:p>
        </p:txBody>
      </p:sp>
      <p:sp>
        <p:nvSpPr>
          <p:cNvPr id="65" name="Content Placeholder 2">
            <a:extLst>
              <a:ext uri="{FF2B5EF4-FFF2-40B4-BE49-F238E27FC236}">
                <a16:creationId xmlns:a16="http://schemas.microsoft.com/office/drawing/2014/main" id="{E9405F0D-7D9A-4790-BEB1-776590048F67}"/>
              </a:ext>
            </a:extLst>
          </p:cNvPr>
          <p:cNvSpPr>
            <a:spLocks noGrp="1"/>
          </p:cNvSpPr>
          <p:nvPr>
            <p:ph idx="4294967295"/>
          </p:nvPr>
        </p:nvSpPr>
        <p:spPr>
          <a:xfrm>
            <a:off x="538200" y="1360996"/>
            <a:ext cx="4002037" cy="4189973"/>
          </a:xfrm>
        </p:spPr>
        <p:txBody>
          <a:bodyPr vert="horz" lIns="91440" tIns="45720" rIns="91440" bIns="45720" rtlCol="0" anchor="t">
            <a:normAutofit/>
          </a:bodyPr>
          <a:lstStyle/>
          <a:p>
            <a:pPr marL="0" indent="0">
              <a:buNone/>
            </a:pPr>
            <a:r>
              <a:rPr lang="en-US" sz="1800">
                <a:solidFill>
                  <a:srgbClr val="000000"/>
                </a:solidFill>
                <a:highlight>
                  <a:srgbClr val="FFFFFF"/>
                </a:highlight>
                <a:latin typeface="Montserrat"/>
                <a:ea typeface="+mn-lt"/>
                <a:cs typeface="+mn-lt"/>
              </a:rPr>
              <a:t>An invitation email, sample below, will be sent to the </a:t>
            </a:r>
            <a:r>
              <a:rPr lang="en-US" sz="1800" b="1">
                <a:solidFill>
                  <a:srgbClr val="000000"/>
                </a:solidFill>
                <a:highlight>
                  <a:srgbClr val="FFFFFF"/>
                </a:highlight>
                <a:latin typeface="Montserrat"/>
                <a:ea typeface="+mn-lt"/>
                <a:cs typeface="+mn-lt"/>
              </a:rPr>
              <a:t>Primary Contact</a:t>
            </a:r>
            <a:r>
              <a:rPr lang="en-US" sz="1800">
                <a:solidFill>
                  <a:srgbClr val="000000"/>
                </a:solidFill>
                <a:highlight>
                  <a:srgbClr val="FFFFFF"/>
                </a:highlight>
                <a:latin typeface="Montserrat"/>
                <a:ea typeface="+mn-lt"/>
                <a:cs typeface="+mn-lt"/>
              </a:rPr>
              <a:t>. </a:t>
            </a:r>
            <a:endParaRPr lang="en-US"/>
          </a:p>
          <a:p>
            <a:pPr marL="285750" indent="-285750"/>
            <a:r>
              <a:rPr lang="en-US" sz="1600">
                <a:solidFill>
                  <a:srgbClr val="000000"/>
                </a:solidFill>
                <a:highlight>
                  <a:srgbClr val="FFFFFF"/>
                </a:highlight>
                <a:latin typeface="Montserrat"/>
                <a:ea typeface="+mn-lt"/>
                <a:cs typeface="+mn-lt"/>
              </a:rPr>
              <a:t>The Primary Contact is considered the Administrator of the Supplier’s CSP account and does not have to be the primary business contact.</a:t>
            </a:r>
            <a:endParaRPr lang="en-US" sz="1600">
              <a:ea typeface="Calibri" panose="020F0502020204030204"/>
              <a:cs typeface="Calibri" panose="020F0502020204030204"/>
            </a:endParaRPr>
          </a:p>
          <a:p>
            <a:pPr marL="0" indent="0">
              <a:buNone/>
            </a:pPr>
            <a:endParaRPr lang="en-US" sz="1800">
              <a:solidFill>
                <a:srgbClr val="000000"/>
              </a:solidFill>
              <a:highlight>
                <a:srgbClr val="FFFFFF"/>
              </a:highlight>
              <a:latin typeface="Montserrat"/>
              <a:ea typeface="+mn-lt"/>
              <a:cs typeface="+mn-lt"/>
            </a:endParaRPr>
          </a:p>
          <a:p>
            <a:pPr marL="0" indent="0">
              <a:buNone/>
            </a:pPr>
            <a:endParaRPr lang="en-US" sz="1800">
              <a:solidFill>
                <a:srgbClr val="000000"/>
              </a:solidFill>
              <a:highlight>
                <a:srgbClr val="FFFFFF"/>
              </a:highlight>
              <a:latin typeface="Montserrat"/>
              <a:ea typeface="+mn-lt"/>
              <a:cs typeface="+mn-lt"/>
            </a:endParaRPr>
          </a:p>
          <a:p>
            <a:pPr marL="0" indent="0">
              <a:buNone/>
            </a:pPr>
            <a:r>
              <a:rPr lang="en-US" sz="1800">
                <a:solidFill>
                  <a:srgbClr val="000000"/>
                </a:solidFill>
                <a:highlight>
                  <a:srgbClr val="FFFFFF"/>
                </a:highlight>
                <a:latin typeface="Montserrat"/>
                <a:ea typeface="+mn-lt"/>
                <a:cs typeface="+mn-lt"/>
              </a:rPr>
              <a:t>Click </a:t>
            </a:r>
            <a:r>
              <a:rPr lang="en-US" sz="1800" b="1">
                <a:solidFill>
                  <a:srgbClr val="000000"/>
                </a:solidFill>
                <a:highlight>
                  <a:srgbClr val="FFFFFF"/>
                </a:highlight>
                <a:latin typeface="Montserrat"/>
                <a:ea typeface="+mn-lt"/>
                <a:cs typeface="+mn-lt"/>
              </a:rPr>
              <a:t>Log In </a:t>
            </a:r>
            <a:r>
              <a:rPr lang="en-US" sz="1800">
                <a:solidFill>
                  <a:srgbClr val="000000"/>
                </a:solidFill>
                <a:highlight>
                  <a:srgbClr val="FFFFFF"/>
                </a:highlight>
                <a:latin typeface="Montserrat"/>
                <a:ea typeface="+mn-lt"/>
                <a:cs typeface="+mn-lt"/>
              </a:rPr>
              <a:t>to continue. </a:t>
            </a:r>
            <a:endParaRPr lang="en-US">
              <a:ea typeface="Calibri"/>
              <a:cs typeface="Calibri"/>
            </a:endParaRPr>
          </a:p>
          <a:p>
            <a:pPr marL="285750" indent="-285750"/>
            <a:r>
              <a:rPr lang="en-US" sz="1600" i="1">
                <a:solidFill>
                  <a:srgbClr val="000000"/>
                </a:solidFill>
                <a:highlight>
                  <a:srgbClr val="FFFFFF"/>
                </a:highlight>
                <a:latin typeface="Montserrat"/>
                <a:ea typeface="+mn-lt"/>
                <a:cs typeface="+mn-lt"/>
              </a:rPr>
              <a:t>Note: Check your Spam or Junk folders if you have not received an expected invitation. </a:t>
            </a:r>
            <a:endParaRPr lang="en-US" sz="1600" i="1">
              <a:ea typeface="Calibri" panose="020F0502020204030204"/>
              <a:cs typeface="Calibri" panose="020F0502020204030204"/>
            </a:endParaRPr>
          </a:p>
          <a:p>
            <a:pPr marL="0" indent="0">
              <a:buNone/>
            </a:pPr>
            <a:endParaRPr lang="en-US" sz="1800">
              <a:highlight>
                <a:srgbClr val="FFFFFF"/>
              </a:highlight>
              <a:latin typeface="Montserrat"/>
              <a:ea typeface="+mn-lt"/>
              <a:cs typeface="+mn-lt"/>
            </a:endParaRPr>
          </a:p>
          <a:p>
            <a:pPr marL="342900" indent="-342900"/>
            <a:endParaRPr lang="en-US" sz="1800">
              <a:solidFill>
                <a:srgbClr val="000000"/>
              </a:solidFill>
              <a:highlight>
                <a:srgbClr val="FFFFFF"/>
              </a:highlight>
              <a:latin typeface="Montserrat"/>
              <a:ea typeface="+mn-lt"/>
              <a:cs typeface="+mn-lt"/>
            </a:endParaRPr>
          </a:p>
          <a:p>
            <a:pPr marL="0" indent="0">
              <a:buNone/>
            </a:pPr>
            <a:endParaRPr lang="en-US" sz="1800">
              <a:solidFill>
                <a:srgbClr val="000000"/>
              </a:solidFill>
              <a:highlight>
                <a:srgbClr val="FFFFFF"/>
              </a:highlight>
              <a:latin typeface="Montserrat"/>
              <a:ea typeface="+mn-lt"/>
              <a:cs typeface="+mn-lt"/>
            </a:endParaRPr>
          </a:p>
          <a:p>
            <a:pPr marL="0" indent="0">
              <a:buNone/>
            </a:pPr>
            <a:endParaRPr lang="en-US" sz="1800">
              <a:solidFill>
                <a:srgbClr val="000000"/>
              </a:solidFill>
              <a:highlight>
                <a:srgbClr val="FFFFFF"/>
              </a:highlight>
              <a:latin typeface="Montserrat"/>
              <a:ea typeface="+mn-lt"/>
              <a:cs typeface="+mn-lt"/>
            </a:endParaRPr>
          </a:p>
          <a:p>
            <a:pPr marL="0" indent="0">
              <a:buNone/>
            </a:pPr>
            <a:endParaRPr lang="en-US" sz="1800">
              <a:highlight>
                <a:srgbClr val="FFFFFF"/>
              </a:highlight>
              <a:latin typeface="Montserrat"/>
            </a:endParaRPr>
          </a:p>
          <a:p>
            <a:pPr marL="0" indent="0">
              <a:buNone/>
            </a:pPr>
            <a:endParaRPr lang="en-US" sz="1800">
              <a:solidFill>
                <a:srgbClr val="000000"/>
              </a:solidFill>
              <a:highlight>
                <a:srgbClr val="FFFFFF"/>
              </a:highlight>
              <a:latin typeface="Montserrat" panose="00000500000000000000" pitchFamily="2" charset="0"/>
            </a:endParaRPr>
          </a:p>
        </p:txBody>
      </p:sp>
      <p:pic>
        <p:nvPicPr>
          <p:cNvPr id="6" name="Picture 5" descr="A screenshot of a computer&#10;&#10;Description automatically generated">
            <a:extLst>
              <a:ext uri="{FF2B5EF4-FFF2-40B4-BE49-F238E27FC236}">
                <a16:creationId xmlns:a16="http://schemas.microsoft.com/office/drawing/2014/main" id="{9151B34B-2F8C-A45D-EEDB-27D9A6AD94C1}"/>
              </a:ext>
            </a:extLst>
          </p:cNvPr>
          <p:cNvPicPr>
            <a:picLocks noChangeAspect="1"/>
          </p:cNvPicPr>
          <p:nvPr/>
        </p:nvPicPr>
        <p:blipFill>
          <a:blip r:embed="rId3"/>
          <a:stretch>
            <a:fillRect/>
          </a:stretch>
        </p:blipFill>
        <p:spPr>
          <a:xfrm>
            <a:off x="4733044" y="1719262"/>
            <a:ext cx="6955403" cy="4368061"/>
          </a:xfrm>
          <a:prstGeom prst="rect">
            <a:avLst/>
          </a:prstGeom>
          <a:ln>
            <a:solidFill>
              <a:schemeClr val="tx1"/>
            </a:solidFill>
          </a:ln>
        </p:spPr>
      </p:pic>
    </p:spTree>
    <p:extLst>
      <p:ext uri="{BB962C8B-B14F-4D97-AF65-F5344CB8AC3E}">
        <p14:creationId xmlns:p14="http://schemas.microsoft.com/office/powerpoint/2010/main" val="113716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7EA8-C25A-798C-BCD4-604A980262AE}"/>
              </a:ext>
            </a:extLst>
          </p:cNvPr>
          <p:cNvSpPr>
            <a:spLocks noGrp="1"/>
          </p:cNvSpPr>
          <p:nvPr>
            <p:ph type="title"/>
          </p:nvPr>
        </p:nvSpPr>
        <p:spPr/>
        <p:txBody>
          <a:bodyPr/>
          <a:lstStyle/>
          <a:p>
            <a:r>
              <a:rPr lang="en-US" sz="3200">
                <a:solidFill>
                  <a:srgbClr val="7030A0"/>
                </a:solidFill>
                <a:latin typeface="Montserrat"/>
                <a:ea typeface="+mj-lt"/>
                <a:cs typeface="+mj-lt"/>
              </a:rPr>
              <a:t>Creating an Account</a:t>
            </a:r>
            <a:endParaRPr lang="en-US">
              <a:latin typeface="Montserrat"/>
            </a:endParaRPr>
          </a:p>
        </p:txBody>
      </p:sp>
      <p:sp>
        <p:nvSpPr>
          <p:cNvPr id="65" name="Content Placeholder 2">
            <a:extLst>
              <a:ext uri="{FF2B5EF4-FFF2-40B4-BE49-F238E27FC236}">
                <a16:creationId xmlns:a16="http://schemas.microsoft.com/office/drawing/2014/main" id="{E9405F0D-7D9A-4790-BEB1-776590048F67}"/>
              </a:ext>
            </a:extLst>
          </p:cNvPr>
          <p:cNvSpPr>
            <a:spLocks noGrp="1"/>
          </p:cNvSpPr>
          <p:nvPr>
            <p:ph idx="4294967295"/>
          </p:nvPr>
        </p:nvSpPr>
        <p:spPr>
          <a:xfrm>
            <a:off x="538200" y="1372902"/>
            <a:ext cx="5097412" cy="4459902"/>
          </a:xfrm>
        </p:spPr>
        <p:txBody>
          <a:bodyPr vert="horz" lIns="91440" tIns="45720" rIns="91440" bIns="45720" rtlCol="0" anchor="t">
            <a:normAutofit/>
          </a:bodyPr>
          <a:lstStyle/>
          <a:p>
            <a:pPr marL="0" indent="0">
              <a:buNone/>
            </a:pPr>
            <a:r>
              <a:rPr lang="en-US" sz="1800">
                <a:solidFill>
                  <a:srgbClr val="000000"/>
                </a:solidFill>
                <a:highlight>
                  <a:srgbClr val="FFFFFF"/>
                </a:highlight>
                <a:latin typeface="Montserrat"/>
                <a:ea typeface="+mn-lt"/>
                <a:cs typeface="+mn-lt"/>
              </a:rPr>
              <a:t>Suppliers without an existing CSP account will need to complete the required fields to create an account. </a:t>
            </a:r>
            <a:endParaRPr lang="en-US"/>
          </a:p>
          <a:p>
            <a:pPr marL="285750" indent="-285750"/>
            <a:r>
              <a:rPr lang="en-US" sz="1600">
                <a:solidFill>
                  <a:srgbClr val="000000"/>
                </a:solidFill>
                <a:highlight>
                  <a:srgbClr val="FFFFFF"/>
                </a:highlight>
                <a:latin typeface="Montserrat"/>
                <a:ea typeface="+mn-lt"/>
                <a:cs typeface="+mn-lt"/>
              </a:rPr>
              <a:t>Required fields are marked with a red asterisk (*). </a:t>
            </a:r>
            <a:endParaRPr lang="en-US" sz="1600">
              <a:ea typeface="Calibri" panose="020F0502020204030204"/>
              <a:cs typeface="Calibri" panose="020F0502020204030204"/>
            </a:endParaRPr>
          </a:p>
          <a:p>
            <a:pPr marL="285750" indent="-285750"/>
            <a:r>
              <a:rPr lang="en-US" sz="1600">
                <a:solidFill>
                  <a:srgbClr val="000000"/>
                </a:solidFill>
                <a:highlight>
                  <a:srgbClr val="FFFFFF"/>
                </a:highlight>
                <a:latin typeface="Montserrat"/>
                <a:ea typeface="+mn-lt"/>
                <a:cs typeface="+mn-lt"/>
              </a:rPr>
              <a:t>A one-time verification code will be sent to the primary contact’s email. Future codes will be provided via multi-factor authentication when needed.</a:t>
            </a:r>
            <a:r>
              <a:rPr lang="en-US" sz="1800">
                <a:solidFill>
                  <a:srgbClr val="000000"/>
                </a:solidFill>
                <a:highlight>
                  <a:srgbClr val="FFFFFF"/>
                </a:highlight>
                <a:latin typeface="Montserrat"/>
                <a:ea typeface="+mn-lt"/>
                <a:cs typeface="+mn-lt"/>
              </a:rPr>
              <a:t> </a:t>
            </a:r>
            <a:endParaRPr lang="en-US">
              <a:ea typeface="Calibri" panose="020F0502020204030204"/>
              <a:cs typeface="Calibri" panose="020F0502020204030204"/>
            </a:endParaRPr>
          </a:p>
          <a:p>
            <a:pPr marL="0" indent="0">
              <a:buNone/>
            </a:pPr>
            <a:r>
              <a:rPr lang="en-US" sz="1800">
                <a:solidFill>
                  <a:srgbClr val="000000"/>
                </a:solidFill>
                <a:highlight>
                  <a:srgbClr val="FFFFFF"/>
                </a:highlight>
                <a:latin typeface="Montserrat"/>
                <a:ea typeface="+mn-lt"/>
                <a:cs typeface="+mn-lt"/>
              </a:rPr>
              <a:t>Suppliers with an existing CSP account will be able to Log In instead. </a:t>
            </a:r>
            <a:endParaRPr lang="en-US"/>
          </a:p>
          <a:p>
            <a:pPr marL="285750" indent="-285750"/>
            <a:r>
              <a:rPr lang="en-US" sz="1600">
                <a:solidFill>
                  <a:srgbClr val="000000"/>
                </a:solidFill>
                <a:highlight>
                  <a:srgbClr val="FFFFFF"/>
                </a:highlight>
                <a:latin typeface="Montserrat"/>
                <a:ea typeface="+mn-lt"/>
                <a:cs typeface="+mn-lt"/>
              </a:rPr>
              <a:t>The login email must match the address where the invitation was received. </a:t>
            </a:r>
            <a:endParaRPr lang="en-US" sz="1600">
              <a:ea typeface="Calibri" panose="020F0502020204030204"/>
              <a:cs typeface="Calibri" panose="020F0502020204030204"/>
            </a:endParaRPr>
          </a:p>
          <a:p>
            <a:pPr marL="0" indent="0">
              <a:buNone/>
            </a:pPr>
            <a:endParaRPr lang="en-US" sz="1800">
              <a:highlight>
                <a:srgbClr val="FFFFFF"/>
              </a:highlight>
              <a:latin typeface="Montserrat"/>
              <a:ea typeface="Calibri"/>
              <a:cs typeface="Calibri"/>
            </a:endParaRPr>
          </a:p>
          <a:p>
            <a:pPr marL="0" indent="0">
              <a:buNone/>
            </a:pPr>
            <a:endParaRPr lang="en-US" sz="1800">
              <a:solidFill>
                <a:srgbClr val="000000"/>
              </a:solidFill>
              <a:highlight>
                <a:srgbClr val="FFFFFF"/>
              </a:highlight>
              <a:latin typeface="Montserrat"/>
              <a:ea typeface="+mn-lt"/>
              <a:cs typeface="+mn-lt"/>
            </a:endParaRPr>
          </a:p>
          <a:p>
            <a:pPr marL="0" indent="0">
              <a:buNone/>
            </a:pPr>
            <a:endParaRPr lang="en-US" sz="1800">
              <a:solidFill>
                <a:srgbClr val="000000"/>
              </a:solidFill>
              <a:highlight>
                <a:srgbClr val="FFFFFF"/>
              </a:highlight>
              <a:latin typeface="Montserrat"/>
              <a:ea typeface="+mn-lt"/>
              <a:cs typeface="+mn-lt"/>
            </a:endParaRPr>
          </a:p>
          <a:p>
            <a:pPr marL="0" indent="0">
              <a:buNone/>
            </a:pPr>
            <a:endParaRPr lang="en-US" sz="1800">
              <a:highlight>
                <a:srgbClr val="FFFFFF"/>
              </a:highlight>
              <a:latin typeface="Montserrat"/>
            </a:endParaRPr>
          </a:p>
          <a:p>
            <a:pPr marL="0" indent="0">
              <a:buNone/>
            </a:pPr>
            <a:endParaRPr lang="en-US" sz="1800">
              <a:solidFill>
                <a:srgbClr val="000000"/>
              </a:solidFill>
              <a:highlight>
                <a:srgbClr val="FFFFFF"/>
              </a:highlight>
              <a:latin typeface="Montserrat" panose="00000500000000000000" pitchFamily="2" charset="0"/>
              <a:ea typeface="Calibri"/>
              <a:cs typeface="Calibri"/>
            </a:endParaRPr>
          </a:p>
        </p:txBody>
      </p:sp>
      <p:pic>
        <p:nvPicPr>
          <p:cNvPr id="3" name="Picture 2" descr="A screenshot of a form&#10;&#10;Description automatically generated">
            <a:extLst>
              <a:ext uri="{FF2B5EF4-FFF2-40B4-BE49-F238E27FC236}">
                <a16:creationId xmlns:a16="http://schemas.microsoft.com/office/drawing/2014/main" id="{C971AA68-CDB4-BC40-8E41-D097310D08A9}"/>
              </a:ext>
            </a:extLst>
          </p:cNvPr>
          <p:cNvPicPr>
            <a:picLocks noChangeAspect="1"/>
          </p:cNvPicPr>
          <p:nvPr/>
        </p:nvPicPr>
        <p:blipFill>
          <a:blip r:embed="rId3"/>
          <a:stretch>
            <a:fillRect/>
          </a:stretch>
        </p:blipFill>
        <p:spPr>
          <a:xfrm>
            <a:off x="6101197" y="857249"/>
            <a:ext cx="4228230" cy="5488782"/>
          </a:xfrm>
          <a:prstGeom prst="rect">
            <a:avLst/>
          </a:prstGeom>
          <a:ln>
            <a:solidFill>
              <a:schemeClr val="tx1"/>
            </a:solidFill>
          </a:ln>
        </p:spPr>
      </p:pic>
    </p:spTree>
    <p:extLst>
      <p:ext uri="{BB962C8B-B14F-4D97-AF65-F5344CB8AC3E}">
        <p14:creationId xmlns:p14="http://schemas.microsoft.com/office/powerpoint/2010/main" val="236754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3F9B048ACF6F4FB0733648D960539F" ma:contentTypeVersion="18" ma:contentTypeDescription="Create a new document." ma:contentTypeScope="" ma:versionID="2b06546c209a9fb39b9387df7efc06a6">
  <xsd:schema xmlns:xsd="http://www.w3.org/2001/XMLSchema" xmlns:xs="http://www.w3.org/2001/XMLSchema" xmlns:p="http://schemas.microsoft.com/office/2006/metadata/properties" xmlns:ns2="3bddb6e9-89a7-4819-8339-f19dad2ebec2" xmlns:ns3="c50610fe-0267-4322-92e2-c8aec74698e5" xmlns:ns4="5c4baf0e-907e-4897-8a65-73a862675cf1" targetNamespace="http://schemas.microsoft.com/office/2006/metadata/properties" ma:root="true" ma:fieldsID="558ddd6ddc944deefe923f0cb2aa1f77" ns2:_="" ns3:_="" ns4:_="">
    <xsd:import namespace="3bddb6e9-89a7-4819-8339-f19dad2ebec2"/>
    <xsd:import namespace="c50610fe-0267-4322-92e2-c8aec74698e5"/>
    <xsd:import namespace="5c4baf0e-907e-4897-8a65-73a862675c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Desc_Comments" minOccurs="0"/>
                <xsd:element ref="ns3:MediaServiceSearchPropertie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ddb6e9-89a7-4819-8339-f19dad2ebec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0610fe-0267-4322-92e2-c8aec74698e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Desc_Comments" ma:index="21" nillable="true" ma:displayName="Desc_Comments" ma:format="Dropdown" ma:internalName="Desc_Comments">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ff1ef14-2a0f-45fb-93fb-bd89a97c7d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4baf0e-907e-4897-8a65-73a862675cf1"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e178f872-b0e8-49dd-93da-2c586516400f}" ma:internalName="TaxCatchAll" ma:showField="CatchAllData" ma:web="3bddb6e9-89a7-4819-8339-f19dad2ebe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50610fe-0267-4322-92e2-c8aec74698e5">
      <Terms xmlns="http://schemas.microsoft.com/office/infopath/2007/PartnerControls"/>
    </lcf76f155ced4ddcb4097134ff3c332f>
    <TaxCatchAll xmlns="5c4baf0e-907e-4897-8a65-73a862675cf1" xsi:nil="true"/>
    <Desc_Comments xmlns="c50610fe-0267-4322-92e2-c8aec74698e5" xsi:nil="true"/>
  </documentManagement>
</p:properties>
</file>

<file path=customXml/itemProps1.xml><?xml version="1.0" encoding="utf-8"?>
<ds:datastoreItem xmlns:ds="http://schemas.openxmlformats.org/officeDocument/2006/customXml" ds:itemID="{40F7AA9E-1E5E-49FD-BE77-FF94A293EB5A}">
  <ds:schemaRefs>
    <ds:schemaRef ds:uri="3bddb6e9-89a7-4819-8339-f19dad2ebec2"/>
    <ds:schemaRef ds:uri="5c4baf0e-907e-4897-8a65-73a862675cf1"/>
    <ds:schemaRef ds:uri="c50610fe-0267-4322-92e2-c8aec74698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30A648-D05A-4D06-9937-BF4088611F85}">
  <ds:schemaRefs>
    <ds:schemaRef ds:uri="http://schemas.microsoft.com/sharepoint/v3/contenttype/forms"/>
  </ds:schemaRefs>
</ds:datastoreItem>
</file>

<file path=customXml/itemProps3.xml><?xml version="1.0" encoding="utf-8"?>
<ds:datastoreItem xmlns:ds="http://schemas.openxmlformats.org/officeDocument/2006/customXml" ds:itemID="{9D34F635-DD2D-4AB7-943C-C4C882D70F6D}">
  <ds:schemaRefs>
    <ds:schemaRef ds:uri="http://schemas.microsoft.com/office/infopath/2007/PartnerControls"/>
    <ds:schemaRef ds:uri="5c4baf0e-907e-4897-8a65-73a862675cf1"/>
    <ds:schemaRef ds:uri="3bddb6e9-89a7-4819-8339-f19dad2ebec2"/>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c50610fe-0267-4322-92e2-c8aec74698e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TotalTime>
  <Words>1590</Words>
  <Application>Microsoft Office PowerPoint</Application>
  <PresentationFormat>Widescreen</PresentationFormat>
  <Paragraphs>221</Paragraphs>
  <Slides>33</Slides>
  <Notes>32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3" baseType="lpstr">
      <vt:lpstr>Arial</vt:lpstr>
      <vt:lpstr>Calibri</vt:lpstr>
      <vt:lpstr>Calibri Light</vt:lpstr>
      <vt:lpstr>Courier New</vt:lpstr>
      <vt:lpstr>Georgia</vt:lpstr>
      <vt:lpstr>Montserrat</vt:lpstr>
      <vt:lpstr>Segoe UI</vt:lpstr>
      <vt:lpstr>Wingdings</vt:lpstr>
      <vt:lpstr>Office Theme</vt:lpstr>
      <vt:lpstr>think-cell Slide</vt:lpstr>
      <vt:lpstr>Nutanix Supplier Webinar</vt:lpstr>
      <vt:lpstr>Learning Objectives</vt:lpstr>
      <vt:lpstr>Agenda </vt:lpstr>
      <vt:lpstr>Introduction to the Coupa Supplier Portal (CSP)</vt:lpstr>
      <vt:lpstr>Introduction to Coupa Supplier Portal (1/2)</vt:lpstr>
      <vt:lpstr>Introduction to Coupa Supplier Portal (2/2)</vt:lpstr>
      <vt:lpstr>Logging in to the CSP</vt:lpstr>
      <vt:lpstr>Accepting a Connection Invitation</vt:lpstr>
      <vt:lpstr>Creating an Account</vt:lpstr>
      <vt:lpstr>Home Page and Multi-Factor Authentication</vt:lpstr>
      <vt:lpstr>Profile Setup</vt:lpstr>
      <vt:lpstr>Setting up Multi-Factor Authentication</vt:lpstr>
      <vt:lpstr>Setting up Multi-Factor Authentication</vt:lpstr>
      <vt:lpstr>Setting up MFA – Recovery Codes</vt:lpstr>
      <vt:lpstr>Managing Additional Users</vt:lpstr>
      <vt:lpstr>Managing Additional Users</vt:lpstr>
      <vt:lpstr>Creating Legal Entities</vt:lpstr>
      <vt:lpstr>Creating Legal Entities</vt:lpstr>
      <vt:lpstr>Creating Payment Methods</vt:lpstr>
      <vt:lpstr>Creating Payment Methods</vt:lpstr>
      <vt:lpstr>Creating Payment Methods</vt:lpstr>
      <vt:lpstr>Submitting Invoices </vt:lpstr>
      <vt:lpstr>View and Manage POs and Invoices </vt:lpstr>
      <vt:lpstr>Create Invoice from PO</vt:lpstr>
      <vt:lpstr>Create Invoice from PO </vt:lpstr>
      <vt:lpstr>View and Manage Invoices </vt:lpstr>
      <vt:lpstr>PowerPoint Presentation</vt:lpstr>
      <vt:lpstr>Create Invoice without PO</vt:lpstr>
      <vt:lpstr>Thank You</vt:lpstr>
      <vt:lpstr>Appendix – Responding to a Supplier Information (SIM) Update Request</vt:lpstr>
      <vt:lpstr>SIM Invitation</vt:lpstr>
      <vt:lpstr>SIM Invitation</vt:lpstr>
      <vt:lpstr>SIM Invitation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Nutanix Supplier Webinar</dc:title>
  <dc:creator>bhranti jain</dc:creator>
  <cp:lastModifiedBy>Allan Franco</cp:lastModifiedBy>
  <cp:revision>6</cp:revision>
  <dcterms:created xsi:type="dcterms:W3CDTF">2024-08-08T15:06:17Z</dcterms:created>
  <dcterms:modified xsi:type="dcterms:W3CDTF">2025-07-01T21:07:52Z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0x010100123F9B048ACF6F4FB0733648D960539F</vt:lpwstr>
  </property>
  <property fmtid="{D5CDD505-2E9C-101B-9397-08002B2CF9AE}" pid="3" name="MediaServiceImageTags">
    <vt:lpwstr/>
  </property>
</Properties>
</file>